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embeddedFontLst>
    <p:embeddedFont>
      <p:font typeface="Average"/>
      <p:regular r:id="rId56"/>
    </p:embeddedFont>
    <p:embeddedFont>
      <p:font typeface="Oswald"/>
      <p:regular r:id="rId57"/>
      <p:bold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Oswald-regular.fntdata"/><Relationship Id="rId12" Type="http://schemas.openxmlformats.org/officeDocument/2006/relationships/slide" Target="slides/slide6.xml"/><Relationship Id="rId56" Type="http://schemas.openxmlformats.org/officeDocument/2006/relationships/font" Target="fonts/Average-regular.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Oswald-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log.darksky.net/how-dark-sky-works/"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1602.06561v2.pdf"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1602.06561v2.pdf"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1602.06561v2.pdf"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1602.06561v2.pdf"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quora.com/How-are-typing-auto-correct-or-suggest-algorithms-implemented"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67b91394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67b91394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67b91394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567b91394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Maybe?  </a:t>
            </a:r>
            <a:r>
              <a:rPr lang="en" u="sng">
                <a:solidFill>
                  <a:schemeClr val="hlink"/>
                </a:solidFill>
                <a:hlinkClick r:id="rId2"/>
              </a:rPr>
              <a:t>https://blog.darksky.net/how-dark-sky-works/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67b91394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67b91394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57f02d3cd9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57f02d3cd9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57efc56b6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57efc56b6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57f02d3cd9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7f02d3cd9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57f02d3cd9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7f02d3cd9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57f02d3cd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57f02d3cd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57f02d3cd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57f02d3cd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https://arxiv.org/pdf/1602.06561v2.pdf</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67b91394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67b91394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https://arxiv.org/pdf/1602.06561v2.pdf</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57f02d3cd9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57f02d3cd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https://arxiv.org/pdf/1602.06561v2.pdf</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4878ea3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4878ea3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57f02d3cd9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57f02d3cd9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https://arxiv.org/pdf/1602.06561v2.pdf</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567b913941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567b913941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567b913941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67b91394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7f02d3cd9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7f02d3cd9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7f02d3cd9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7f02d3cd9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57f02d11d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57f02d11d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57f02d11db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57f02d11db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57f02d11db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57f02d11db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57f02d11db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7f02d11db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567b913941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67b913941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567b91394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67b91394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567b913941_2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567b913941_2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567b913941_2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567b913941_2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567b913941_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567b913941_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57f02d11d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57f02d11d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57f02d11d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57f02d11d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57f02d11d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57f02d11d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567b913941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567b913941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567b913941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567b913941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567b913941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567b913941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567b913941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567b913941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567b91394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67b91394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567b913941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567b913941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567b913941_2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567b913941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567b913941_2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567b913941_2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567b913941_2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567b913941_2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567b913941_2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567b913941_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567b91394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567b91394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g567b91394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567b91394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567b91394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567b91394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Google Shape;402;g567b913941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567b913941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567b913941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567b913941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567b91394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567b91394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Nope, control systems.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67b91394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67b91394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Mostly not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567b913941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67b913941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Nope, databases.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67b91394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67b91394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Nope, this is rules-based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567b91394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567b91394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Nope, DP and Levenshtein distance.  </a:t>
            </a:r>
            <a:r>
              <a:rPr lang="en" u="sng">
                <a:solidFill>
                  <a:schemeClr val="hlink"/>
                </a:solidFill>
                <a:hlinkClick r:id="rId2"/>
              </a:rPr>
              <a:t>https://www.quora.com/How-are-typing-auto-correct-or-suggest-algorithms-implemented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grpSp>
        <p:nvGrpSpPr>
          <p:cNvPr id="55" name="Google Shape;55;p14"/>
          <p:cNvGrpSpPr/>
          <p:nvPr/>
        </p:nvGrpSpPr>
        <p:grpSpPr>
          <a:xfrm>
            <a:off x="4350279" y="2855377"/>
            <a:ext cx="443589" cy="105632"/>
            <a:chOff x="4137525" y="2915950"/>
            <a:chExt cx="869100" cy="207000"/>
          </a:xfrm>
        </p:grpSpPr>
        <p:sp>
          <p:nvSpPr>
            <p:cNvPr id="56" name="Google Shape;56;p14"/>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14"/>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60" name="Google Shape;60;p14"/>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1" name="Google Shape;61;p1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2" name="Shape 62"/>
        <p:cNvGrpSpPr/>
        <p:nvPr/>
      </p:nvGrpSpPr>
      <p:grpSpPr>
        <a:xfrm>
          <a:off x="0" y="0"/>
          <a:ext cx="0" cy="0"/>
          <a:chOff x="0" y="0"/>
          <a:chExt cx="0" cy="0"/>
        </a:xfrm>
      </p:grpSpPr>
      <p:sp>
        <p:nvSpPr>
          <p:cNvPr id="63" name="Google Shape;63;p15"/>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4" name="Google Shape;64;p1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1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1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8" name="Google Shape;68;p1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9" name="Shape 69"/>
        <p:cNvGrpSpPr/>
        <p:nvPr/>
      </p:nvGrpSpPr>
      <p:grpSpPr>
        <a:xfrm>
          <a:off x="0" y="0"/>
          <a:ext cx="0" cy="0"/>
          <a:chOff x="0" y="0"/>
          <a:chExt cx="0" cy="0"/>
        </a:xfrm>
      </p:grpSpPr>
      <p:sp>
        <p:nvSpPr>
          <p:cNvPr id="70" name="Google Shape;70;p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1" name="Google Shape;71;p1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3" name="Google Shape;73;p1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4" name="Shape 74"/>
        <p:cNvGrpSpPr/>
        <p:nvPr/>
      </p:nvGrpSpPr>
      <p:grpSpPr>
        <a:xfrm>
          <a:off x="0" y="0"/>
          <a:ext cx="0" cy="0"/>
          <a:chOff x="0" y="0"/>
          <a:chExt cx="0" cy="0"/>
        </a:xfrm>
      </p:grpSpPr>
      <p:sp>
        <p:nvSpPr>
          <p:cNvPr id="75" name="Google Shape;75;p1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6" name="Google Shape;76;p1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7" name="Shape 77"/>
        <p:cNvGrpSpPr/>
        <p:nvPr/>
      </p:nvGrpSpPr>
      <p:grpSpPr>
        <a:xfrm>
          <a:off x="0" y="0"/>
          <a:ext cx="0" cy="0"/>
          <a:chOff x="0" y="0"/>
          <a:chExt cx="0" cy="0"/>
        </a:xfrm>
      </p:grpSpPr>
      <p:sp>
        <p:nvSpPr>
          <p:cNvPr id="78" name="Google Shape;78;p1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9" name="Google Shape;79;p19"/>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0" name="Google Shape;80;p1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81" name="Shape 81"/>
        <p:cNvGrpSpPr/>
        <p:nvPr/>
      </p:nvGrpSpPr>
      <p:grpSpPr>
        <a:xfrm>
          <a:off x="0" y="0"/>
          <a:ext cx="0" cy="0"/>
          <a:chOff x="0" y="0"/>
          <a:chExt cx="0" cy="0"/>
        </a:xfrm>
      </p:grpSpPr>
      <p:sp>
        <p:nvSpPr>
          <p:cNvPr id="82" name="Google Shape;82;p20"/>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83" name="Google Shape;83;p2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4" name="Shape 84"/>
        <p:cNvGrpSpPr/>
        <p:nvPr/>
      </p:nvGrpSpPr>
      <p:grpSpPr>
        <a:xfrm>
          <a:off x="0" y="0"/>
          <a:ext cx="0" cy="0"/>
          <a:chOff x="0" y="0"/>
          <a:chExt cx="0" cy="0"/>
        </a:xfrm>
      </p:grpSpPr>
      <p:sp>
        <p:nvSpPr>
          <p:cNvPr id="85" name="Google Shape;85;p21"/>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 name="Google Shape;86;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87" name="Google Shape;87;p21"/>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8" name="Google Shape;88;p21"/>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Clr>
                <a:schemeClr val="dk1"/>
              </a:buClr>
              <a:buSzPts val="2100"/>
              <a:buNone/>
              <a:defRPr sz="21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89" name="Google Shape;89;p21"/>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90" name="Google Shape;90;p2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1" name="Shape 91"/>
        <p:cNvGrpSpPr/>
        <p:nvPr/>
      </p:nvGrpSpPr>
      <p:grpSpPr>
        <a:xfrm>
          <a:off x="0" y="0"/>
          <a:ext cx="0" cy="0"/>
          <a:chOff x="0" y="0"/>
          <a:chExt cx="0" cy="0"/>
        </a:xfrm>
      </p:grpSpPr>
      <p:sp>
        <p:nvSpPr>
          <p:cNvPr id="92" name="Google Shape;92;p2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93" name="Google Shape;93;p2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4" name="Shape 94"/>
        <p:cNvGrpSpPr/>
        <p:nvPr/>
      </p:nvGrpSpPr>
      <p:grpSpPr>
        <a:xfrm>
          <a:off x="0" y="0"/>
          <a:ext cx="0" cy="0"/>
          <a:chOff x="0" y="0"/>
          <a:chExt cx="0" cy="0"/>
        </a:xfrm>
      </p:grpSpPr>
      <p:sp>
        <p:nvSpPr>
          <p:cNvPr id="95" name="Google Shape;95;p23"/>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6" name="Google Shape;96;p23"/>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rtl="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53" name="Google Shape;53;p13"/>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3"/>
                </a:solidFill>
                <a:latin typeface="Average"/>
                <a:ea typeface="Average"/>
                <a:cs typeface="Average"/>
                <a:sym typeface="Average"/>
              </a:defRPr>
            </a:lvl1pPr>
            <a:lvl2pPr lvl="1" rtl="0" algn="r">
              <a:buNone/>
              <a:defRPr sz="1000">
                <a:solidFill>
                  <a:schemeClr val="accent3"/>
                </a:solidFill>
                <a:latin typeface="Average"/>
                <a:ea typeface="Average"/>
                <a:cs typeface="Average"/>
                <a:sym typeface="Average"/>
              </a:defRPr>
            </a:lvl2pPr>
            <a:lvl3pPr lvl="2" rtl="0" algn="r">
              <a:buNone/>
              <a:defRPr sz="1000">
                <a:solidFill>
                  <a:schemeClr val="accent3"/>
                </a:solidFill>
                <a:latin typeface="Average"/>
                <a:ea typeface="Average"/>
                <a:cs typeface="Average"/>
                <a:sym typeface="Average"/>
              </a:defRPr>
            </a:lvl3pPr>
            <a:lvl4pPr lvl="3" rtl="0" algn="r">
              <a:buNone/>
              <a:defRPr sz="1000">
                <a:solidFill>
                  <a:schemeClr val="accent3"/>
                </a:solidFill>
                <a:latin typeface="Average"/>
                <a:ea typeface="Average"/>
                <a:cs typeface="Average"/>
                <a:sym typeface="Average"/>
              </a:defRPr>
            </a:lvl4pPr>
            <a:lvl5pPr lvl="4" rtl="0" algn="r">
              <a:buNone/>
              <a:defRPr sz="1000">
                <a:solidFill>
                  <a:schemeClr val="accent3"/>
                </a:solidFill>
                <a:latin typeface="Average"/>
                <a:ea typeface="Average"/>
                <a:cs typeface="Average"/>
                <a:sym typeface="Average"/>
              </a:defRPr>
            </a:lvl5pPr>
            <a:lvl6pPr lvl="5" rtl="0" algn="r">
              <a:buNone/>
              <a:defRPr sz="1000">
                <a:solidFill>
                  <a:schemeClr val="accent3"/>
                </a:solidFill>
                <a:latin typeface="Average"/>
                <a:ea typeface="Average"/>
                <a:cs typeface="Average"/>
                <a:sym typeface="Average"/>
              </a:defRPr>
            </a:lvl6pPr>
            <a:lvl7pPr lvl="6" rtl="0" algn="r">
              <a:buNone/>
              <a:defRPr sz="1000">
                <a:solidFill>
                  <a:schemeClr val="accent3"/>
                </a:solidFill>
                <a:latin typeface="Average"/>
                <a:ea typeface="Average"/>
                <a:cs typeface="Average"/>
                <a:sym typeface="Average"/>
              </a:defRPr>
            </a:lvl7pPr>
            <a:lvl8pPr lvl="7" rtl="0" algn="r">
              <a:buNone/>
              <a:defRPr sz="1000">
                <a:solidFill>
                  <a:schemeClr val="accent3"/>
                </a:solidFill>
                <a:latin typeface="Average"/>
                <a:ea typeface="Average"/>
                <a:cs typeface="Average"/>
                <a:sym typeface="Average"/>
              </a:defRPr>
            </a:lvl8pPr>
            <a:lvl9pPr lvl="8" rtl="0"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 Id="rId3" Type="http://schemas.openxmlformats.org/officeDocument/2006/relationships/hyperlink" Target="https://www.nso.upenn.edu/take-your-professormentor-program-students" TargetMode="Externa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25.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4.png"/><Relationship Id="rId4" Type="http://schemas.openxmlformats.org/officeDocument/2006/relationships/image" Target="../media/image18.png"/><Relationship Id="rId5"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16.png"/><Relationship Id="rId4" Type="http://schemas.openxmlformats.org/officeDocument/2006/relationships/image" Target="../media/image20.png"/><Relationship Id="rId5"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29.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hyperlink" Target="https://tkipf.github.io/graph-convolutional-networks/" TargetMode="Externa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22.png"/><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27.png"/><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27.png"/><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30.png"/><Relationship Id="rId4" Type="http://schemas.openxmlformats.org/officeDocument/2006/relationships/image" Target="../media/image23.png"/><Relationship Id="rId5"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hyperlink" Target="https://aiforsocialgood.github.io/2018/acceptedpapers.htm"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a thing I remembered exists...</a:t>
            </a:r>
            <a:endParaRPr/>
          </a:p>
        </p:txBody>
      </p:sp>
      <p:sp>
        <p:nvSpPr>
          <p:cNvPr id="105" name="Google Shape;105;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100" u="sng">
                <a:solidFill>
                  <a:schemeClr val="hlink"/>
                </a:solidFill>
                <a:latin typeface="Arial"/>
                <a:ea typeface="Arial"/>
                <a:cs typeface="Arial"/>
                <a:sym typeface="Arial"/>
                <a:hlinkClick r:id="rId3"/>
              </a:rPr>
              <a:t>https://www.nso.upenn.edu/take-your-professormentor-program-students</a:t>
            </a:r>
            <a:endParaRPr/>
          </a:p>
        </p:txBody>
      </p:sp>
      <p:pic>
        <p:nvPicPr>
          <p:cNvPr id="106" name="Google Shape;106;p25"/>
          <p:cNvPicPr preferRelativeResize="0"/>
          <p:nvPr/>
        </p:nvPicPr>
        <p:blipFill>
          <a:blip r:embed="rId4">
            <a:alphaModFix/>
          </a:blip>
          <a:stretch>
            <a:fillRect/>
          </a:stretch>
        </p:blipFill>
        <p:spPr>
          <a:xfrm>
            <a:off x="2743162" y="1508875"/>
            <a:ext cx="3657677" cy="3563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deep learning?</a:t>
            </a:r>
            <a:endParaRPr/>
          </a:p>
        </p:txBody>
      </p:sp>
      <p:pic>
        <p:nvPicPr>
          <p:cNvPr id="159" name="Google Shape;159;p34"/>
          <p:cNvPicPr preferRelativeResize="0"/>
          <p:nvPr/>
        </p:nvPicPr>
        <p:blipFill>
          <a:blip r:embed="rId3">
            <a:alphaModFix/>
          </a:blip>
          <a:stretch>
            <a:fillRect/>
          </a:stretch>
        </p:blipFill>
        <p:spPr>
          <a:xfrm>
            <a:off x="2043863" y="1139525"/>
            <a:ext cx="5056277" cy="382097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not to use DL</a:t>
            </a:r>
            <a:endParaRPr/>
          </a:p>
        </p:txBody>
      </p:sp>
      <p:sp>
        <p:nvSpPr>
          <p:cNvPr id="165" name="Google Shape;165;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DL is not good enough</a:t>
            </a:r>
            <a:endParaRPr/>
          </a:p>
          <a:p>
            <a:pPr indent="-342900" lvl="0" marL="457200" rtl="0" algn="l">
              <a:spcBef>
                <a:spcPts val="0"/>
              </a:spcBef>
              <a:spcAft>
                <a:spcPts val="0"/>
              </a:spcAft>
              <a:buSzPts val="1800"/>
              <a:buChar char="●"/>
            </a:pPr>
            <a:r>
              <a:rPr lang="en"/>
              <a:t>No data / domain adaptation / lack of stationarity</a:t>
            </a:r>
            <a:endParaRPr/>
          </a:p>
          <a:p>
            <a:pPr indent="-342900" lvl="0" marL="457200" rtl="0" algn="l">
              <a:spcBef>
                <a:spcPts val="0"/>
              </a:spcBef>
              <a:spcAft>
                <a:spcPts val="0"/>
              </a:spcAft>
              <a:buSzPts val="1800"/>
              <a:buChar char="●"/>
            </a:pPr>
            <a:r>
              <a:rPr lang="en"/>
              <a:t>Not a learning problem (underlying problem is rules-based)</a:t>
            </a:r>
            <a:endParaRPr/>
          </a:p>
          <a:p>
            <a:pPr indent="-342900" lvl="0" marL="457200" rtl="0" algn="l">
              <a:spcBef>
                <a:spcPts val="0"/>
              </a:spcBef>
              <a:spcAft>
                <a:spcPts val="0"/>
              </a:spcAft>
              <a:buSzPts val="1800"/>
              <a:buChar char="●"/>
            </a:pPr>
            <a:r>
              <a:rPr lang="en"/>
              <a:t>Exploration is too risky</a:t>
            </a:r>
            <a:endParaRPr/>
          </a:p>
          <a:p>
            <a:pPr indent="-342900" lvl="0" marL="457200" rtl="0" algn="l">
              <a:spcBef>
                <a:spcPts val="0"/>
              </a:spcBef>
              <a:spcAft>
                <a:spcPts val="0"/>
              </a:spcAft>
              <a:buSzPts val="1800"/>
              <a:buChar char="●"/>
            </a:pPr>
            <a:r>
              <a:rPr lang="en"/>
              <a:t>Accountability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36"/>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Suppose we have a data pipeline.</a:t>
            </a:r>
            <a:endParaRPr/>
          </a:p>
          <a:p>
            <a:pPr indent="0" lvl="0" marL="0" rtl="0" algn="ctr">
              <a:spcBef>
                <a:spcPts val="0"/>
              </a:spcBef>
              <a:spcAft>
                <a:spcPts val="0"/>
              </a:spcAft>
              <a:buNone/>
            </a:pPr>
            <a:r>
              <a:rPr lang="en"/>
              <a:t>If deep learning is part of this applied pipeline, it gets </a:t>
            </a:r>
            <a:r>
              <a:rPr b="1" lang="en"/>
              <a:t>used</a:t>
            </a:r>
            <a:r>
              <a:rPr lang="en"/>
              <a:t> at some point.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general, data science is used in 3 places.</a:t>
            </a:r>
            <a:endParaRPr/>
          </a:p>
        </p:txBody>
      </p:sp>
      <p:sp>
        <p:nvSpPr>
          <p:cNvPr id="176" name="Google Shape;176;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The model provides some business intelligence.</a:t>
            </a:r>
            <a:endParaRPr/>
          </a:p>
          <a:p>
            <a:pPr indent="-317500" lvl="1" marL="914400" rtl="0" algn="l">
              <a:spcBef>
                <a:spcPts val="0"/>
              </a:spcBef>
              <a:spcAft>
                <a:spcPts val="0"/>
              </a:spcAft>
              <a:buSzPts val="1400"/>
              <a:buAutoNum type="alphaLcPeriod"/>
            </a:pPr>
            <a:r>
              <a:rPr lang="en"/>
              <a:t>A marketing scientist uses a model to optimize advertising mix.</a:t>
            </a:r>
            <a:endParaRPr/>
          </a:p>
          <a:p>
            <a:pPr indent="-317500" lvl="1" marL="914400" rtl="0" algn="l">
              <a:spcBef>
                <a:spcPts val="0"/>
              </a:spcBef>
              <a:spcAft>
                <a:spcPts val="0"/>
              </a:spcAft>
              <a:buSzPts val="1400"/>
              <a:buAutoNum type="alphaLcPeriod"/>
            </a:pPr>
            <a:r>
              <a:rPr lang="en"/>
              <a:t>A data scientist helps a manager forecast sales to decide on inventory levels.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general, data science is used in 3 </a:t>
            </a:r>
            <a:r>
              <a:rPr lang="en"/>
              <a:t>places.</a:t>
            </a:r>
            <a:endParaRPr/>
          </a:p>
        </p:txBody>
      </p:sp>
      <p:sp>
        <p:nvSpPr>
          <p:cNvPr id="182" name="Google Shape;182;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The model provides some business intelligence.</a:t>
            </a:r>
            <a:endParaRPr/>
          </a:p>
          <a:p>
            <a:pPr indent="-317500" lvl="1" marL="914400" rtl="0" algn="l">
              <a:spcBef>
                <a:spcPts val="0"/>
              </a:spcBef>
              <a:spcAft>
                <a:spcPts val="0"/>
              </a:spcAft>
              <a:buSzPts val="1400"/>
              <a:buAutoNum type="alphaLcPeriod"/>
            </a:pPr>
            <a:r>
              <a:rPr lang="en"/>
              <a:t>A marketing scientist uses a model to optimize advertising mix.</a:t>
            </a:r>
            <a:endParaRPr/>
          </a:p>
          <a:p>
            <a:pPr indent="-317500" lvl="1" marL="914400" rtl="0" algn="l">
              <a:spcBef>
                <a:spcPts val="0"/>
              </a:spcBef>
              <a:spcAft>
                <a:spcPts val="0"/>
              </a:spcAft>
              <a:buSzPts val="1400"/>
              <a:buAutoNum type="alphaLcPeriod"/>
            </a:pPr>
            <a:r>
              <a:rPr lang="en"/>
              <a:t>A data scientist helps a manager forecast sales to decide on inventory levels.</a:t>
            </a:r>
            <a:endParaRPr/>
          </a:p>
          <a:p>
            <a:pPr indent="-342900" lvl="0" marL="457200" rtl="0" algn="l">
              <a:spcBef>
                <a:spcPts val="0"/>
              </a:spcBef>
              <a:spcAft>
                <a:spcPts val="0"/>
              </a:spcAft>
              <a:buSzPts val="1800"/>
              <a:buAutoNum type="arabicPeriod"/>
            </a:pPr>
            <a:r>
              <a:rPr lang="en" sz="1800"/>
              <a:t>The model helps you design the product / end.</a:t>
            </a:r>
            <a:endParaRPr sz="1800"/>
          </a:p>
          <a:p>
            <a:pPr indent="-317500" lvl="1" marL="914400" rtl="0" algn="l">
              <a:spcBef>
                <a:spcPts val="0"/>
              </a:spcBef>
              <a:spcAft>
                <a:spcPts val="0"/>
              </a:spcAft>
              <a:buSzPts val="1400"/>
              <a:buAutoNum type="alphaLcPeriod"/>
            </a:pPr>
            <a:r>
              <a:rPr lang="en"/>
              <a:t>A data scientist sends a heatmap of all video game deaths to a designer.</a:t>
            </a:r>
            <a:endParaRPr/>
          </a:p>
          <a:p>
            <a:pPr indent="-317500" lvl="1" marL="914400" rtl="0" algn="l">
              <a:spcBef>
                <a:spcPts val="0"/>
              </a:spcBef>
              <a:spcAft>
                <a:spcPts val="0"/>
              </a:spcAft>
              <a:buSzPts val="1400"/>
              <a:buAutoNum type="alphaLcPeriod"/>
            </a:pPr>
            <a:r>
              <a:rPr lang="en"/>
              <a:t>A software engineer uses a Mann-Whitney U test for A/B testing two UIs.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general, data science is used in 3 </a:t>
            </a:r>
            <a:r>
              <a:rPr lang="en"/>
              <a:t>places.</a:t>
            </a:r>
            <a:endParaRPr/>
          </a:p>
        </p:txBody>
      </p:sp>
      <p:sp>
        <p:nvSpPr>
          <p:cNvPr id="188" name="Google Shape;188;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The model provides some business intelligence.</a:t>
            </a:r>
            <a:endParaRPr/>
          </a:p>
          <a:p>
            <a:pPr indent="-317500" lvl="1" marL="914400" rtl="0" algn="l">
              <a:spcBef>
                <a:spcPts val="0"/>
              </a:spcBef>
              <a:spcAft>
                <a:spcPts val="0"/>
              </a:spcAft>
              <a:buSzPts val="1400"/>
              <a:buAutoNum type="alphaLcPeriod"/>
            </a:pPr>
            <a:r>
              <a:rPr lang="en"/>
              <a:t>A marketing scientist uses a model to optimize advertising mix.</a:t>
            </a:r>
            <a:endParaRPr/>
          </a:p>
          <a:p>
            <a:pPr indent="-317500" lvl="1" marL="914400" rtl="0" algn="l">
              <a:spcBef>
                <a:spcPts val="0"/>
              </a:spcBef>
              <a:spcAft>
                <a:spcPts val="0"/>
              </a:spcAft>
              <a:buSzPts val="1400"/>
              <a:buAutoNum type="alphaLcPeriod"/>
            </a:pPr>
            <a:r>
              <a:rPr lang="en"/>
              <a:t>A data scientist helps a manager forecast sales to decide on inventory levels.</a:t>
            </a:r>
            <a:endParaRPr/>
          </a:p>
          <a:p>
            <a:pPr indent="-342900" lvl="0" marL="457200" rtl="0" algn="l">
              <a:spcBef>
                <a:spcPts val="0"/>
              </a:spcBef>
              <a:spcAft>
                <a:spcPts val="0"/>
              </a:spcAft>
              <a:buSzPts val="1800"/>
              <a:buAutoNum type="arabicPeriod"/>
            </a:pPr>
            <a:r>
              <a:rPr lang="en" sz="1800"/>
              <a:t>The model helps you design the product / end.</a:t>
            </a:r>
            <a:endParaRPr sz="1800"/>
          </a:p>
          <a:p>
            <a:pPr indent="-317500" lvl="1" marL="914400" rtl="0" algn="l">
              <a:spcBef>
                <a:spcPts val="0"/>
              </a:spcBef>
              <a:spcAft>
                <a:spcPts val="0"/>
              </a:spcAft>
              <a:buSzPts val="1400"/>
              <a:buAutoNum type="alphaLcPeriod"/>
            </a:pPr>
            <a:r>
              <a:rPr lang="en"/>
              <a:t>A data scientist sends a heatmap of all video game deaths to a designer.</a:t>
            </a:r>
            <a:endParaRPr/>
          </a:p>
          <a:p>
            <a:pPr indent="-317500" lvl="1" marL="914400" rtl="0" algn="l">
              <a:spcBef>
                <a:spcPts val="0"/>
              </a:spcBef>
              <a:spcAft>
                <a:spcPts val="0"/>
              </a:spcAft>
              <a:buSzPts val="1400"/>
              <a:buAutoNum type="alphaLcPeriod"/>
            </a:pPr>
            <a:r>
              <a:rPr lang="en"/>
              <a:t>A software engineer uses a Mann-Whitney U test for A/B testing two UIs.</a:t>
            </a:r>
            <a:endParaRPr/>
          </a:p>
          <a:p>
            <a:pPr indent="-342900" lvl="0" marL="457200" rtl="0" algn="l">
              <a:spcBef>
                <a:spcPts val="0"/>
              </a:spcBef>
              <a:spcAft>
                <a:spcPts val="0"/>
              </a:spcAft>
              <a:buSzPts val="1800"/>
              <a:buAutoNum type="arabicPeriod"/>
            </a:pPr>
            <a:r>
              <a:rPr lang="en"/>
              <a:t>The model is the product / end.</a:t>
            </a:r>
            <a:endParaRPr/>
          </a:p>
          <a:p>
            <a:pPr indent="-317500" lvl="1" marL="914400" rtl="0" algn="l">
              <a:spcBef>
                <a:spcPts val="0"/>
              </a:spcBef>
              <a:spcAft>
                <a:spcPts val="0"/>
              </a:spcAft>
              <a:buSzPts val="1400"/>
              <a:buAutoNum type="alphaLcPeriod"/>
            </a:pPr>
            <a:r>
              <a:rPr lang="en"/>
              <a:t>A Snapchat filter uses a convnet.</a:t>
            </a:r>
            <a:endParaRPr/>
          </a:p>
          <a:p>
            <a:pPr indent="-317500" lvl="1" marL="914400" rtl="0" algn="l">
              <a:spcBef>
                <a:spcPts val="0"/>
              </a:spcBef>
              <a:spcAft>
                <a:spcPts val="0"/>
              </a:spcAft>
              <a:buSzPts val="1400"/>
              <a:buAutoNum type="alphaLcPeriod"/>
            </a:pPr>
            <a:r>
              <a:rPr lang="en"/>
              <a:t>A videogame uses an AI agent as an enemy.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40"/>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Deep learning for business intelligence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Deep learning for finance</a:t>
            </a:r>
            <a:endParaRPr/>
          </a:p>
        </p:txBody>
      </p:sp>
      <p:sp>
        <p:nvSpPr>
          <p:cNvPr id="199" name="Google Shape;199;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Extracting alternative signals</a:t>
            </a:r>
            <a:endParaRPr/>
          </a:p>
          <a:p>
            <a:pPr indent="-317500" lvl="1" marL="914400" rtl="0" algn="l">
              <a:spcBef>
                <a:spcPts val="0"/>
              </a:spcBef>
              <a:spcAft>
                <a:spcPts val="0"/>
              </a:spcAft>
              <a:buSzPts val="1400"/>
              <a:buChar char="○"/>
            </a:pPr>
            <a:r>
              <a:rPr lang="en"/>
              <a:t>Counting cars in parking lots</a:t>
            </a:r>
            <a:endParaRPr/>
          </a:p>
          <a:p>
            <a:pPr indent="-317500" lvl="1" marL="914400" rtl="0" algn="l">
              <a:spcBef>
                <a:spcPts val="0"/>
              </a:spcBef>
              <a:spcAft>
                <a:spcPts val="0"/>
              </a:spcAft>
              <a:buSzPts val="1400"/>
              <a:buChar char="○"/>
            </a:pPr>
            <a:r>
              <a:rPr lang="en"/>
              <a:t>Evaluating sentiment of news headlines</a:t>
            </a:r>
            <a:endParaRPr/>
          </a:p>
          <a:p>
            <a:pPr indent="-317500" lvl="1" marL="914400" rtl="0" algn="l">
              <a:spcBef>
                <a:spcPts val="0"/>
              </a:spcBef>
              <a:spcAft>
                <a:spcPts val="0"/>
              </a:spcAft>
              <a:buSzPts val="1400"/>
              <a:buChar char="○"/>
            </a:pPr>
            <a:r>
              <a:rPr lang="en"/>
              <a:t>Automating analysis of financial documents</a:t>
            </a:r>
            <a:endParaRPr/>
          </a:p>
          <a:p>
            <a:pPr indent="-342900" lvl="0" marL="457200" rtl="0" algn="l">
              <a:spcBef>
                <a:spcPts val="0"/>
              </a:spcBef>
              <a:spcAft>
                <a:spcPts val="0"/>
              </a:spcAft>
              <a:buSzPts val="1800"/>
              <a:buChar char="●"/>
            </a:pPr>
            <a:r>
              <a:rPr lang="en"/>
              <a:t>Generalizing linear models</a:t>
            </a:r>
            <a:endParaRPr/>
          </a:p>
          <a:p>
            <a:pPr indent="-317500" lvl="1" marL="914400" rtl="0" algn="l">
              <a:spcBef>
                <a:spcPts val="0"/>
              </a:spcBef>
              <a:spcAft>
                <a:spcPts val="0"/>
              </a:spcAft>
              <a:buSzPts val="1400"/>
              <a:buChar char="○"/>
            </a:pPr>
            <a:r>
              <a:rPr lang="en"/>
              <a:t>Nonlinear factor models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Deep learning for finance</a:t>
            </a:r>
            <a:endParaRPr/>
          </a:p>
        </p:txBody>
      </p:sp>
      <p:sp>
        <p:nvSpPr>
          <p:cNvPr id="205" name="Google Shape;205;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Extracting alternative signals</a:t>
            </a:r>
            <a:endParaRPr/>
          </a:p>
          <a:p>
            <a:pPr indent="-317500" lvl="1" marL="914400" rtl="0" algn="l">
              <a:spcBef>
                <a:spcPts val="0"/>
              </a:spcBef>
              <a:spcAft>
                <a:spcPts val="0"/>
              </a:spcAft>
              <a:buSzPts val="1400"/>
              <a:buChar char="○"/>
            </a:pPr>
            <a:r>
              <a:rPr lang="en"/>
              <a:t>Counting cars in parking lots (CNN)</a:t>
            </a:r>
            <a:endParaRPr/>
          </a:p>
          <a:p>
            <a:pPr indent="-317500" lvl="1" marL="914400" rtl="0" algn="l">
              <a:spcBef>
                <a:spcPts val="0"/>
              </a:spcBef>
              <a:spcAft>
                <a:spcPts val="0"/>
              </a:spcAft>
              <a:buSzPts val="1400"/>
              <a:buChar char="○"/>
            </a:pPr>
            <a:r>
              <a:rPr lang="en"/>
              <a:t>Evaluating sentiment of news headlines (CNN, LSTM, or transformer)</a:t>
            </a:r>
            <a:endParaRPr/>
          </a:p>
          <a:p>
            <a:pPr indent="-317500" lvl="1" marL="914400" rtl="0" algn="l">
              <a:spcBef>
                <a:spcPts val="0"/>
              </a:spcBef>
              <a:spcAft>
                <a:spcPts val="0"/>
              </a:spcAft>
              <a:buSzPts val="1400"/>
              <a:buChar char="○"/>
            </a:pPr>
            <a:r>
              <a:rPr lang="en"/>
              <a:t>Automating analysis of financial documents (LSTM for entity resolution)</a:t>
            </a:r>
            <a:endParaRPr/>
          </a:p>
          <a:p>
            <a:pPr indent="-342900" lvl="0" marL="457200" rtl="0" algn="l">
              <a:spcBef>
                <a:spcPts val="0"/>
              </a:spcBef>
              <a:spcAft>
                <a:spcPts val="0"/>
              </a:spcAft>
              <a:buSzPts val="1800"/>
              <a:buChar char="●"/>
            </a:pPr>
            <a:r>
              <a:rPr lang="en"/>
              <a:t>Generalizing linear models</a:t>
            </a:r>
            <a:endParaRPr/>
          </a:p>
          <a:p>
            <a:pPr indent="-317500" lvl="1" marL="914400" rtl="0" algn="l">
              <a:spcBef>
                <a:spcPts val="0"/>
              </a:spcBef>
              <a:spcAft>
                <a:spcPts val="0"/>
              </a:spcAft>
              <a:buSzPts val="1400"/>
              <a:buChar char="○"/>
            </a:pPr>
            <a:r>
              <a:rPr lang="en"/>
              <a:t>Nonlinear factor models (FFN)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not to use deep learning in finance</a:t>
            </a:r>
            <a:endParaRPr/>
          </a:p>
        </p:txBody>
      </p:sp>
      <p:pic>
        <p:nvPicPr>
          <p:cNvPr id="211" name="Google Shape;211;p43"/>
          <p:cNvPicPr preferRelativeResize="0"/>
          <p:nvPr/>
        </p:nvPicPr>
        <p:blipFill rotWithShape="1">
          <a:blip r:embed="rId3">
            <a:alphaModFix/>
          </a:blip>
          <a:srcRect b="9035" l="5230" r="3644" t="11913"/>
          <a:stretch/>
        </p:blipFill>
        <p:spPr>
          <a:xfrm>
            <a:off x="311700" y="1489050"/>
            <a:ext cx="4090825" cy="2912650"/>
          </a:xfrm>
          <a:prstGeom prst="rect">
            <a:avLst/>
          </a:prstGeom>
          <a:noFill/>
          <a:ln>
            <a:noFill/>
          </a:ln>
        </p:spPr>
      </p:pic>
      <p:pic>
        <p:nvPicPr>
          <p:cNvPr id="212" name="Google Shape;212;p43"/>
          <p:cNvPicPr preferRelativeResize="0"/>
          <p:nvPr/>
        </p:nvPicPr>
        <p:blipFill>
          <a:blip r:embed="rId4">
            <a:alphaModFix/>
          </a:blip>
          <a:stretch>
            <a:fillRect/>
          </a:stretch>
        </p:blipFill>
        <p:spPr>
          <a:xfrm>
            <a:off x="4572000" y="1489050"/>
            <a:ext cx="4186210" cy="2912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6"/>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CIS 700-004: Lecture 14W</a:t>
            </a:r>
            <a:endParaRPr b="1">
              <a:latin typeface="Times New Roman"/>
              <a:ea typeface="Times New Roman"/>
              <a:cs typeface="Times New Roman"/>
              <a:sym typeface="Times New Roman"/>
            </a:endParaRPr>
          </a:p>
        </p:txBody>
      </p:sp>
      <p:sp>
        <p:nvSpPr>
          <p:cNvPr id="112" name="Google Shape;112;p26"/>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Applications of Deep Learning</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4/17/19</a:t>
            </a:r>
            <a:endParaRPr>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not to use deep learning in finance</a:t>
            </a:r>
            <a:endParaRPr/>
          </a:p>
        </p:txBody>
      </p:sp>
      <p:pic>
        <p:nvPicPr>
          <p:cNvPr id="218" name="Google Shape;218;p44"/>
          <p:cNvPicPr preferRelativeResize="0"/>
          <p:nvPr/>
        </p:nvPicPr>
        <p:blipFill>
          <a:blip r:embed="rId3">
            <a:alphaModFix/>
          </a:blip>
          <a:stretch>
            <a:fillRect/>
          </a:stretch>
        </p:blipFill>
        <p:spPr>
          <a:xfrm>
            <a:off x="152400" y="1475575"/>
            <a:ext cx="8839200" cy="305304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Deep learning for marketing science</a:t>
            </a:r>
            <a:endParaRPr/>
          </a:p>
        </p:txBody>
      </p:sp>
      <p:sp>
        <p:nvSpPr>
          <p:cNvPr id="224" name="Google Shape;224;p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Customer engagement</a:t>
            </a:r>
            <a:endParaRPr/>
          </a:p>
          <a:p>
            <a:pPr indent="-317500" lvl="1" marL="914400" rtl="0" algn="l">
              <a:spcBef>
                <a:spcPts val="0"/>
              </a:spcBef>
              <a:spcAft>
                <a:spcPts val="0"/>
              </a:spcAft>
              <a:buSzPts val="1400"/>
              <a:buChar char="○"/>
            </a:pPr>
            <a:r>
              <a:rPr lang="en"/>
              <a:t>Sentiment analysis on satisfaction surveys</a:t>
            </a:r>
            <a:endParaRPr/>
          </a:p>
          <a:p>
            <a:pPr indent="-317500" lvl="1" marL="914400" rtl="0" algn="l">
              <a:spcBef>
                <a:spcPts val="0"/>
              </a:spcBef>
              <a:spcAft>
                <a:spcPts val="0"/>
              </a:spcAft>
              <a:buSzPts val="1400"/>
              <a:buChar char="○"/>
            </a:pPr>
            <a:r>
              <a:rPr lang="en"/>
              <a:t>Chatbots for support roles and recording responses</a:t>
            </a:r>
            <a:endParaRPr/>
          </a:p>
          <a:p>
            <a:pPr indent="-342900" lvl="0" marL="457200" rtl="0" algn="l">
              <a:spcBef>
                <a:spcPts val="0"/>
              </a:spcBef>
              <a:spcAft>
                <a:spcPts val="0"/>
              </a:spcAft>
              <a:buSzPts val="1800"/>
              <a:buChar char="●"/>
            </a:pPr>
            <a:r>
              <a:rPr lang="en"/>
              <a:t>Marketing mix models (MMMs)</a:t>
            </a:r>
            <a:endParaRPr/>
          </a:p>
          <a:p>
            <a:pPr indent="-317500" lvl="1" marL="914400" rtl="0" algn="l">
              <a:spcBef>
                <a:spcPts val="0"/>
              </a:spcBef>
              <a:spcAft>
                <a:spcPts val="0"/>
              </a:spcAft>
              <a:buSzPts val="1400"/>
              <a:buChar char="○"/>
            </a:pPr>
            <a:r>
              <a:rPr lang="en" sz="1400"/>
              <a:t>Anomaly detection</a:t>
            </a:r>
            <a:endParaRPr/>
          </a:p>
          <a:p>
            <a:pPr indent="-317500" lvl="1" marL="914400" rtl="0" algn="l">
              <a:spcBef>
                <a:spcPts val="0"/>
              </a:spcBef>
              <a:spcAft>
                <a:spcPts val="0"/>
              </a:spcAft>
              <a:buSzPts val="1400"/>
              <a:buChar char="○"/>
            </a:pPr>
            <a:r>
              <a:rPr lang="en"/>
              <a:t>Fader++</a:t>
            </a:r>
            <a:endParaRPr/>
          </a:p>
          <a:p>
            <a:pPr indent="-317500" lvl="1" marL="914400" rtl="0" algn="l">
              <a:spcBef>
                <a:spcPts val="0"/>
              </a:spcBef>
              <a:spcAft>
                <a:spcPts val="0"/>
              </a:spcAft>
              <a:buSzPts val="1400"/>
              <a:buChar char="○"/>
            </a:pPr>
            <a:r>
              <a:rPr lang="en"/>
              <a:t>Real-time portfolio optimization</a:t>
            </a:r>
            <a:endParaRPr/>
          </a:p>
          <a:p>
            <a:pPr indent="-317500" lvl="1" marL="914400" rtl="0" algn="l">
              <a:spcBef>
                <a:spcPts val="0"/>
              </a:spcBef>
              <a:spcAft>
                <a:spcPts val="0"/>
              </a:spcAft>
              <a:buSzPts val="1400"/>
              <a:buChar char="○"/>
            </a:pPr>
            <a:r>
              <a:rPr lang="en"/>
              <a:t>Push advertisements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Deep learning for marketing science</a:t>
            </a:r>
            <a:endParaRPr/>
          </a:p>
        </p:txBody>
      </p:sp>
      <p:sp>
        <p:nvSpPr>
          <p:cNvPr id="230" name="Google Shape;230;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Customer engagement</a:t>
            </a:r>
            <a:endParaRPr/>
          </a:p>
          <a:p>
            <a:pPr indent="-317500" lvl="1" marL="914400" rtl="0" algn="l">
              <a:spcBef>
                <a:spcPts val="0"/>
              </a:spcBef>
              <a:spcAft>
                <a:spcPts val="0"/>
              </a:spcAft>
              <a:buSzPts val="1400"/>
              <a:buChar char="○"/>
            </a:pPr>
            <a:r>
              <a:rPr lang="en"/>
              <a:t>Sentiment analysis on satisfaction surveys (CNN or LSTM)</a:t>
            </a:r>
            <a:endParaRPr/>
          </a:p>
          <a:p>
            <a:pPr indent="-317500" lvl="1" marL="914400" rtl="0" algn="l">
              <a:spcBef>
                <a:spcPts val="0"/>
              </a:spcBef>
              <a:spcAft>
                <a:spcPts val="0"/>
              </a:spcAft>
              <a:buSzPts val="1400"/>
              <a:buChar char="○"/>
            </a:pPr>
            <a:r>
              <a:rPr lang="en"/>
              <a:t>Chatbots for support roles and recording responses (rules-based + CNN or LSTM)</a:t>
            </a:r>
            <a:endParaRPr/>
          </a:p>
          <a:p>
            <a:pPr indent="-342900" lvl="0" marL="457200" rtl="0" algn="l">
              <a:spcBef>
                <a:spcPts val="0"/>
              </a:spcBef>
              <a:spcAft>
                <a:spcPts val="0"/>
              </a:spcAft>
              <a:buSzPts val="1800"/>
              <a:buChar char="●"/>
            </a:pPr>
            <a:r>
              <a:rPr lang="en"/>
              <a:t>Marketing mix models (MMMs)</a:t>
            </a:r>
            <a:endParaRPr/>
          </a:p>
          <a:p>
            <a:pPr indent="-317500" lvl="1" marL="914400" rtl="0" algn="l">
              <a:spcBef>
                <a:spcPts val="0"/>
              </a:spcBef>
              <a:spcAft>
                <a:spcPts val="0"/>
              </a:spcAft>
              <a:buSzPts val="1400"/>
              <a:buChar char="○"/>
            </a:pPr>
            <a:r>
              <a:rPr lang="en" sz="1400"/>
              <a:t>Anomaly detection (LSTM)</a:t>
            </a:r>
            <a:endParaRPr/>
          </a:p>
          <a:p>
            <a:pPr indent="-317500" lvl="1" marL="914400" rtl="0" algn="l">
              <a:spcBef>
                <a:spcPts val="0"/>
              </a:spcBef>
              <a:spcAft>
                <a:spcPts val="0"/>
              </a:spcAft>
              <a:buSzPts val="1400"/>
              <a:buChar char="○"/>
            </a:pPr>
            <a:r>
              <a:rPr lang="en"/>
              <a:t>Fader++ (pseudo-Bayesian approach with a deep propensity)</a:t>
            </a:r>
            <a:endParaRPr/>
          </a:p>
          <a:p>
            <a:pPr indent="-317500" lvl="1" marL="914400" rtl="0" algn="l">
              <a:spcBef>
                <a:spcPts val="0"/>
              </a:spcBef>
              <a:spcAft>
                <a:spcPts val="0"/>
              </a:spcAft>
              <a:buSzPts val="1400"/>
              <a:buChar char="○"/>
            </a:pPr>
            <a:r>
              <a:rPr lang="en"/>
              <a:t>Real-time portfolio optimization (FFN)</a:t>
            </a:r>
            <a:endParaRPr/>
          </a:p>
          <a:p>
            <a:pPr indent="-317500" lvl="1" marL="914400" rtl="0" algn="l">
              <a:spcBef>
                <a:spcPts val="0"/>
              </a:spcBef>
              <a:spcAft>
                <a:spcPts val="0"/>
              </a:spcAft>
              <a:buSzPts val="1400"/>
              <a:buChar char="○"/>
            </a:pPr>
            <a:r>
              <a:rPr lang="en"/>
              <a:t>Push advertisements (FFN or LSTM)</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47"/>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Deep learning as a design tool</a:t>
            </a:r>
            <a:endParaRPr/>
          </a:p>
          <a:p>
            <a:pPr indent="0" lvl="0" marL="0" rtl="0" algn="ctr">
              <a:spcBef>
                <a:spcPts val="0"/>
              </a:spcBef>
              <a:spcAft>
                <a:spcPts val="0"/>
              </a:spcAft>
              <a:buNone/>
            </a:pPr>
            <a:r>
              <a:rPr lang="en"/>
              <a:t>or </a:t>
            </a:r>
            <a:r>
              <a:rPr lang="en"/>
              <a:t>as an end goal</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for drug discovery</a:t>
            </a:r>
            <a:endParaRPr/>
          </a:p>
        </p:txBody>
      </p:sp>
      <p:pic>
        <p:nvPicPr>
          <p:cNvPr id="241" name="Google Shape;241;p48"/>
          <p:cNvPicPr preferRelativeResize="0"/>
          <p:nvPr/>
        </p:nvPicPr>
        <p:blipFill>
          <a:blip r:embed="rId3">
            <a:alphaModFix/>
          </a:blip>
          <a:stretch>
            <a:fillRect/>
          </a:stretch>
        </p:blipFill>
        <p:spPr>
          <a:xfrm>
            <a:off x="152400" y="1170125"/>
            <a:ext cx="5800725" cy="1466850"/>
          </a:xfrm>
          <a:prstGeom prst="rect">
            <a:avLst/>
          </a:prstGeom>
          <a:noFill/>
          <a:ln>
            <a:noFill/>
          </a:ln>
        </p:spPr>
      </p:pic>
      <p:pic>
        <p:nvPicPr>
          <p:cNvPr id="242" name="Google Shape;242;p48"/>
          <p:cNvPicPr preferRelativeResize="0"/>
          <p:nvPr/>
        </p:nvPicPr>
        <p:blipFill>
          <a:blip r:embed="rId4">
            <a:alphaModFix/>
          </a:blip>
          <a:stretch>
            <a:fillRect/>
          </a:stretch>
        </p:blipFill>
        <p:spPr>
          <a:xfrm>
            <a:off x="3660100" y="3151325"/>
            <a:ext cx="5128000" cy="1746375"/>
          </a:xfrm>
          <a:prstGeom prst="rect">
            <a:avLst/>
          </a:prstGeom>
          <a:noFill/>
          <a:ln>
            <a:noFill/>
          </a:ln>
        </p:spPr>
      </p:pic>
      <p:pic>
        <p:nvPicPr>
          <p:cNvPr id="243" name="Google Shape;243;p48"/>
          <p:cNvPicPr preferRelativeResize="0"/>
          <p:nvPr/>
        </p:nvPicPr>
        <p:blipFill>
          <a:blip r:embed="rId5">
            <a:alphaModFix/>
          </a:blip>
          <a:stretch>
            <a:fillRect/>
          </a:stretch>
        </p:blipFill>
        <p:spPr>
          <a:xfrm>
            <a:off x="152400" y="2636975"/>
            <a:ext cx="3429000" cy="1714500"/>
          </a:xfrm>
          <a:prstGeom prst="rect">
            <a:avLst/>
          </a:prstGeom>
          <a:noFill/>
          <a:ln>
            <a:noFill/>
          </a:ln>
        </p:spPr>
      </p:pic>
      <p:pic>
        <p:nvPicPr>
          <p:cNvPr id="244" name="Google Shape;244;p48"/>
          <p:cNvPicPr preferRelativeResize="0"/>
          <p:nvPr/>
        </p:nvPicPr>
        <p:blipFill>
          <a:blip r:embed="rId6">
            <a:alphaModFix/>
          </a:blip>
          <a:stretch>
            <a:fillRect/>
          </a:stretch>
        </p:blipFill>
        <p:spPr>
          <a:xfrm>
            <a:off x="6105525" y="1170125"/>
            <a:ext cx="2729035" cy="6967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DL for healthcare</a:t>
            </a:r>
            <a:endParaRPr/>
          </a:p>
        </p:txBody>
      </p:sp>
      <p:sp>
        <p:nvSpPr>
          <p:cNvPr id="250" name="Google Shape;250;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Image analytics - detect cancers, stroke, brain </a:t>
            </a:r>
            <a:r>
              <a:rPr lang="en"/>
              <a:t>hemorrhage, eye disease</a:t>
            </a:r>
            <a:r>
              <a:rPr lang="en"/>
              <a:t>, etc</a:t>
            </a:r>
            <a:endParaRPr/>
          </a:p>
          <a:p>
            <a:pPr indent="-342900" lvl="0" marL="457200" rtl="0" algn="l">
              <a:spcBef>
                <a:spcPts val="0"/>
              </a:spcBef>
              <a:spcAft>
                <a:spcPts val="0"/>
              </a:spcAft>
              <a:buSzPts val="1800"/>
              <a:buChar char="●"/>
            </a:pPr>
            <a:r>
              <a:rPr lang="en"/>
              <a:t>GANs to train with privacy</a:t>
            </a:r>
            <a:endParaRPr/>
          </a:p>
          <a:p>
            <a:pPr indent="-342900" lvl="0" marL="457200" rtl="0" algn="l">
              <a:spcBef>
                <a:spcPts val="0"/>
              </a:spcBef>
              <a:spcAft>
                <a:spcPts val="0"/>
              </a:spcAft>
              <a:buSzPts val="1800"/>
              <a:buChar char="●"/>
            </a:pPr>
            <a:r>
              <a:rPr lang="en"/>
              <a:t>NLP to get at stuff that matters in EHRs</a:t>
            </a:r>
            <a:endParaRPr/>
          </a:p>
          <a:p>
            <a:pPr indent="-342900" lvl="0" marL="457200" rtl="0" algn="l">
              <a:spcBef>
                <a:spcPts val="0"/>
              </a:spcBef>
              <a:spcAft>
                <a:spcPts val="0"/>
              </a:spcAft>
              <a:buSzPts val="1800"/>
              <a:buChar char="●"/>
            </a:pPr>
            <a:r>
              <a:rPr lang="en"/>
              <a:t>Predict readmissions</a:t>
            </a:r>
            <a:endParaRPr/>
          </a:p>
          <a:p>
            <a:pPr indent="-342900" lvl="0" marL="457200" rtl="0" algn="l">
              <a:spcBef>
                <a:spcPts val="0"/>
              </a:spcBef>
              <a:spcAft>
                <a:spcPts val="0"/>
              </a:spcAft>
              <a:buSzPts val="1800"/>
              <a:buChar char="●"/>
            </a:pPr>
            <a:r>
              <a:rPr lang="en"/>
              <a:t>Precision medicine</a:t>
            </a:r>
            <a:endParaRPr/>
          </a:p>
        </p:txBody>
      </p:sp>
      <p:pic>
        <p:nvPicPr>
          <p:cNvPr id="251" name="Google Shape;251;p49"/>
          <p:cNvPicPr preferRelativeResize="0"/>
          <p:nvPr/>
        </p:nvPicPr>
        <p:blipFill>
          <a:blip r:embed="rId3">
            <a:alphaModFix/>
          </a:blip>
          <a:stretch>
            <a:fillRect/>
          </a:stretch>
        </p:blipFill>
        <p:spPr>
          <a:xfrm>
            <a:off x="5651830" y="2184350"/>
            <a:ext cx="3038474" cy="25717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DL for genomics</a:t>
            </a:r>
            <a:endParaRPr/>
          </a:p>
        </p:txBody>
      </p:sp>
      <p:sp>
        <p:nvSpPr>
          <p:cNvPr id="257" name="Google Shape;257;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Predict what binds what</a:t>
            </a:r>
            <a:endParaRPr/>
          </a:p>
          <a:p>
            <a:pPr indent="-317500" lvl="1" marL="914400" rtl="0" algn="l">
              <a:spcBef>
                <a:spcPts val="0"/>
              </a:spcBef>
              <a:spcAft>
                <a:spcPts val="0"/>
              </a:spcAft>
              <a:buSzPts val="1400"/>
              <a:buChar char="○"/>
            </a:pPr>
            <a:r>
              <a:rPr lang="en"/>
              <a:t>Enhancers</a:t>
            </a:r>
            <a:endParaRPr/>
          </a:p>
          <a:p>
            <a:pPr indent="-317500" lvl="1" marL="914400" rtl="0" algn="l">
              <a:spcBef>
                <a:spcPts val="0"/>
              </a:spcBef>
              <a:spcAft>
                <a:spcPts val="0"/>
              </a:spcAft>
              <a:buSzPts val="1400"/>
              <a:buChar char="○"/>
            </a:pPr>
            <a:r>
              <a:rPr lang="en"/>
              <a:t>Expression</a:t>
            </a:r>
            <a:endParaRPr/>
          </a:p>
          <a:p>
            <a:pPr indent="-317500" lvl="1" marL="914400" rtl="0" algn="l">
              <a:spcBef>
                <a:spcPts val="0"/>
              </a:spcBef>
              <a:spcAft>
                <a:spcPts val="0"/>
              </a:spcAft>
              <a:buSzPts val="1400"/>
              <a:buChar char="○"/>
            </a:pPr>
            <a:r>
              <a:rPr lang="en"/>
              <a:t>Splicing</a:t>
            </a:r>
            <a:endParaRPr/>
          </a:p>
          <a:p>
            <a:pPr indent="-317500" lvl="1" marL="914400" rtl="0" algn="l">
              <a:spcBef>
                <a:spcPts val="0"/>
              </a:spcBef>
              <a:spcAft>
                <a:spcPts val="0"/>
              </a:spcAft>
              <a:buSzPts val="1400"/>
              <a:buChar char="○"/>
            </a:pPr>
            <a:r>
              <a:rPr lang="en"/>
              <a:t>3D organization</a:t>
            </a:r>
            <a:endParaRPr/>
          </a:p>
          <a:p>
            <a:pPr indent="-317500" lvl="1" marL="914400" rtl="0" algn="l">
              <a:spcBef>
                <a:spcPts val="0"/>
              </a:spcBef>
              <a:spcAft>
                <a:spcPts val="0"/>
              </a:spcAft>
              <a:buSzPts val="1400"/>
              <a:buChar char="○"/>
            </a:pPr>
            <a:r>
              <a:rPr lang="en"/>
              <a:t>Methylation</a:t>
            </a:r>
            <a:endParaRPr/>
          </a:p>
          <a:p>
            <a:pPr indent="-317500" lvl="1" marL="914400" rtl="0" algn="l">
              <a:spcBef>
                <a:spcPts val="0"/>
              </a:spcBef>
              <a:spcAft>
                <a:spcPts val="0"/>
              </a:spcAft>
              <a:buSzPts val="1400"/>
              <a:buChar char="○"/>
            </a:pPr>
            <a:r>
              <a:rPr lang="en"/>
              <a:t>Phenotype</a:t>
            </a:r>
            <a:endParaRPr/>
          </a:p>
          <a:p>
            <a:pPr indent="-317500" lvl="1" marL="914400" rtl="0" algn="l">
              <a:spcBef>
                <a:spcPts val="0"/>
              </a:spcBef>
              <a:spcAft>
                <a:spcPts val="0"/>
              </a:spcAft>
              <a:buSzPts val="1400"/>
              <a:buChar char="○"/>
            </a:pPr>
            <a:r>
              <a:rPr lang="en"/>
              <a:t>Pathogens</a:t>
            </a:r>
            <a:endParaRPr/>
          </a:p>
          <a:p>
            <a:pPr indent="0" lvl="0" marL="0" rtl="0" algn="l">
              <a:spcBef>
                <a:spcPts val="1600"/>
              </a:spcBef>
              <a:spcAft>
                <a:spcPts val="1600"/>
              </a:spcAft>
              <a:buNone/>
            </a:pPr>
            <a:r>
              <a:t/>
            </a:r>
            <a:endParaRPr/>
          </a:p>
        </p:txBody>
      </p:sp>
      <p:pic>
        <p:nvPicPr>
          <p:cNvPr id="258" name="Google Shape;258;p50"/>
          <p:cNvPicPr preferRelativeResize="0"/>
          <p:nvPr/>
        </p:nvPicPr>
        <p:blipFill>
          <a:blip r:embed="rId3">
            <a:alphaModFix/>
          </a:blip>
          <a:stretch>
            <a:fillRect/>
          </a:stretch>
        </p:blipFill>
        <p:spPr>
          <a:xfrm>
            <a:off x="7255371" y="198150"/>
            <a:ext cx="1652875" cy="2179599"/>
          </a:xfrm>
          <a:prstGeom prst="rect">
            <a:avLst/>
          </a:prstGeom>
          <a:noFill/>
          <a:ln>
            <a:noFill/>
          </a:ln>
        </p:spPr>
      </p:pic>
      <p:pic>
        <p:nvPicPr>
          <p:cNvPr id="259" name="Google Shape;259;p50"/>
          <p:cNvPicPr preferRelativeResize="0"/>
          <p:nvPr/>
        </p:nvPicPr>
        <p:blipFill>
          <a:blip r:embed="rId4">
            <a:alphaModFix/>
          </a:blip>
          <a:stretch>
            <a:fillRect/>
          </a:stretch>
        </p:blipFill>
        <p:spPr>
          <a:xfrm>
            <a:off x="4309428" y="239425"/>
            <a:ext cx="2696675" cy="2274199"/>
          </a:xfrm>
          <a:prstGeom prst="rect">
            <a:avLst/>
          </a:prstGeom>
          <a:noFill/>
          <a:ln>
            <a:noFill/>
          </a:ln>
        </p:spPr>
      </p:pic>
      <p:pic>
        <p:nvPicPr>
          <p:cNvPr id="260" name="Google Shape;260;p50"/>
          <p:cNvPicPr preferRelativeResize="0"/>
          <p:nvPr/>
        </p:nvPicPr>
        <p:blipFill>
          <a:blip r:embed="rId5">
            <a:alphaModFix/>
          </a:blip>
          <a:stretch>
            <a:fillRect/>
          </a:stretch>
        </p:blipFill>
        <p:spPr>
          <a:xfrm>
            <a:off x="5349900" y="2948800"/>
            <a:ext cx="3276049" cy="19547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DL for physics</a:t>
            </a:r>
            <a:endParaRPr/>
          </a:p>
        </p:txBody>
      </p:sp>
      <p:sp>
        <p:nvSpPr>
          <p:cNvPr id="266" name="Google Shape;266;p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Detect galaxies and stars</a:t>
            </a:r>
            <a:endParaRPr/>
          </a:p>
          <a:p>
            <a:pPr indent="-342900" lvl="0" marL="457200" rtl="0" algn="l">
              <a:spcBef>
                <a:spcPts val="0"/>
              </a:spcBef>
              <a:spcAft>
                <a:spcPts val="0"/>
              </a:spcAft>
              <a:buSzPts val="1800"/>
              <a:buChar char="●"/>
            </a:pPr>
            <a:r>
              <a:rPr lang="en"/>
              <a:t>Particles in high energy physics</a:t>
            </a:r>
            <a:endParaRPr/>
          </a:p>
          <a:p>
            <a:pPr indent="-342900" lvl="0" marL="457200" rtl="0" algn="l">
              <a:spcBef>
                <a:spcPts val="0"/>
              </a:spcBef>
              <a:spcAft>
                <a:spcPts val="0"/>
              </a:spcAft>
              <a:buSzPts val="1800"/>
              <a:buChar char="●"/>
            </a:pPr>
            <a:r>
              <a:rPr lang="en"/>
              <a:t>Trigger initiation in LHC</a:t>
            </a:r>
            <a:endParaRPr/>
          </a:p>
          <a:p>
            <a:pPr indent="-342900" lvl="0" marL="457200" rtl="0" algn="l">
              <a:spcBef>
                <a:spcPts val="0"/>
              </a:spcBef>
              <a:spcAft>
                <a:spcPts val="0"/>
              </a:spcAft>
              <a:buSzPts val="1800"/>
              <a:buChar char="●"/>
            </a:pPr>
            <a:r>
              <a:rPr lang="en"/>
              <a:t>Predict solar flares</a:t>
            </a:r>
            <a:endParaRPr/>
          </a:p>
          <a:p>
            <a:pPr indent="-342900" lvl="0" marL="457200" rtl="0" algn="l">
              <a:spcBef>
                <a:spcPts val="0"/>
              </a:spcBef>
              <a:spcAft>
                <a:spcPts val="0"/>
              </a:spcAft>
              <a:buSzPts val="1800"/>
              <a:buChar char="●"/>
            </a:pPr>
            <a:r>
              <a:rPr lang="en"/>
              <a:t>RL for reactors</a:t>
            </a:r>
            <a:endParaRPr/>
          </a:p>
          <a:p>
            <a:pPr indent="-342900" lvl="0" marL="457200" rtl="0" algn="l">
              <a:spcBef>
                <a:spcPts val="0"/>
              </a:spcBef>
              <a:spcAft>
                <a:spcPts val="0"/>
              </a:spcAft>
              <a:buSzPts val="1800"/>
              <a:buChar char="●"/>
            </a:pPr>
            <a:r>
              <a:rPr lang="en"/>
              <a:t>Detect gravitational waves</a:t>
            </a:r>
            <a:endParaRPr/>
          </a:p>
          <a:p>
            <a:pPr indent="-342900" lvl="0" marL="457200" rtl="0" algn="l">
              <a:spcBef>
                <a:spcPts val="0"/>
              </a:spcBef>
              <a:spcAft>
                <a:spcPts val="0"/>
              </a:spcAft>
              <a:buSzPts val="1800"/>
              <a:buChar char="●"/>
            </a:pPr>
            <a:r>
              <a:rPr lang="en"/>
              <a:t>Predicting extreme weather events</a:t>
            </a:r>
            <a:endParaRPr/>
          </a:p>
        </p:txBody>
      </p:sp>
      <p:pic>
        <p:nvPicPr>
          <p:cNvPr id="267" name="Google Shape;267;p51"/>
          <p:cNvPicPr preferRelativeResize="0"/>
          <p:nvPr/>
        </p:nvPicPr>
        <p:blipFill>
          <a:blip r:embed="rId3">
            <a:alphaModFix/>
          </a:blip>
          <a:stretch>
            <a:fillRect/>
          </a:stretch>
        </p:blipFill>
        <p:spPr>
          <a:xfrm>
            <a:off x="6913375" y="1871525"/>
            <a:ext cx="1301949" cy="1301949"/>
          </a:xfrm>
          <a:prstGeom prst="rect">
            <a:avLst/>
          </a:prstGeom>
          <a:noFill/>
          <a:ln>
            <a:noFill/>
          </a:ln>
        </p:spPr>
      </p:pic>
      <p:pic>
        <p:nvPicPr>
          <p:cNvPr id="268" name="Google Shape;268;p51"/>
          <p:cNvPicPr preferRelativeResize="0"/>
          <p:nvPr/>
        </p:nvPicPr>
        <p:blipFill>
          <a:blip r:embed="rId4">
            <a:alphaModFix/>
          </a:blip>
          <a:stretch>
            <a:fillRect/>
          </a:stretch>
        </p:blipFill>
        <p:spPr>
          <a:xfrm>
            <a:off x="5031400" y="311125"/>
            <a:ext cx="3276600" cy="1390650"/>
          </a:xfrm>
          <a:prstGeom prst="rect">
            <a:avLst/>
          </a:prstGeom>
          <a:noFill/>
          <a:ln>
            <a:noFill/>
          </a:ln>
        </p:spPr>
      </p:pic>
      <p:pic>
        <p:nvPicPr>
          <p:cNvPr id="269" name="Google Shape;269;p51"/>
          <p:cNvPicPr preferRelativeResize="0"/>
          <p:nvPr/>
        </p:nvPicPr>
        <p:blipFill>
          <a:blip r:embed="rId5">
            <a:alphaModFix/>
          </a:blip>
          <a:stretch>
            <a:fillRect/>
          </a:stretch>
        </p:blipFill>
        <p:spPr>
          <a:xfrm>
            <a:off x="5270325" y="3440500"/>
            <a:ext cx="2680000" cy="15052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DL for chemistry</a:t>
            </a:r>
            <a:endParaRPr/>
          </a:p>
        </p:txBody>
      </p:sp>
      <p:sp>
        <p:nvSpPr>
          <p:cNvPr id="275" name="Google Shape;275;p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Make spectrum calculation fast</a:t>
            </a:r>
            <a:endParaRPr/>
          </a:p>
          <a:p>
            <a:pPr indent="-342900" lvl="0" marL="457200" rtl="0" algn="l">
              <a:spcBef>
                <a:spcPts val="0"/>
              </a:spcBef>
              <a:spcAft>
                <a:spcPts val="0"/>
              </a:spcAft>
              <a:buSzPts val="1800"/>
              <a:buChar char="●"/>
            </a:pPr>
            <a:r>
              <a:rPr lang="en"/>
              <a:t>Inverting spectrums</a:t>
            </a:r>
            <a:endParaRPr/>
          </a:p>
          <a:p>
            <a:pPr indent="-342900" lvl="0" marL="457200" rtl="0" algn="l">
              <a:spcBef>
                <a:spcPts val="0"/>
              </a:spcBef>
              <a:spcAft>
                <a:spcPts val="0"/>
              </a:spcAft>
              <a:buSzPts val="1800"/>
              <a:buChar char="●"/>
            </a:pPr>
            <a:r>
              <a:rPr lang="en"/>
              <a:t>Optimal experiment design</a:t>
            </a:r>
            <a:endParaRPr/>
          </a:p>
          <a:p>
            <a:pPr indent="-342900" lvl="0" marL="457200" rtl="0" algn="l">
              <a:spcBef>
                <a:spcPts val="0"/>
              </a:spcBef>
              <a:spcAft>
                <a:spcPts val="0"/>
              </a:spcAft>
              <a:buSzPts val="1800"/>
              <a:buChar char="●"/>
            </a:pPr>
            <a:r>
              <a:rPr lang="en"/>
              <a:t>Reactor control</a:t>
            </a:r>
            <a:endParaRPr/>
          </a:p>
          <a:p>
            <a:pPr indent="-342900" lvl="0" marL="457200" rtl="0" algn="l">
              <a:spcBef>
                <a:spcPts val="0"/>
              </a:spcBef>
              <a:spcAft>
                <a:spcPts val="0"/>
              </a:spcAft>
              <a:buSzPts val="1800"/>
              <a:buChar char="●"/>
            </a:pPr>
            <a:r>
              <a:rPr lang="en"/>
              <a:t>Protein-folding</a:t>
            </a:r>
            <a:endParaRPr/>
          </a:p>
          <a:p>
            <a:pPr indent="-342900" lvl="0" marL="457200" rtl="0" algn="l">
              <a:spcBef>
                <a:spcPts val="0"/>
              </a:spcBef>
              <a:spcAft>
                <a:spcPts val="0"/>
              </a:spcAft>
              <a:buSzPts val="1800"/>
              <a:buChar char="●"/>
            </a:pPr>
            <a:r>
              <a:rPr lang="en"/>
              <a:t>Graph conv networks for molecules</a:t>
            </a:r>
            <a:endParaRPr/>
          </a:p>
          <a:p>
            <a:pPr indent="0" lvl="0" marL="457200" rtl="0" algn="l">
              <a:spcBef>
                <a:spcPts val="1600"/>
              </a:spcBef>
              <a:spcAft>
                <a:spcPts val="1600"/>
              </a:spcAft>
              <a:buNone/>
            </a:pPr>
            <a:r>
              <a:t/>
            </a:r>
            <a:endParaRPr/>
          </a:p>
        </p:txBody>
      </p:sp>
      <p:pic>
        <p:nvPicPr>
          <p:cNvPr id="276" name="Google Shape;276;p52"/>
          <p:cNvPicPr preferRelativeResize="0"/>
          <p:nvPr/>
        </p:nvPicPr>
        <p:blipFill>
          <a:blip r:embed="rId3">
            <a:alphaModFix/>
          </a:blip>
          <a:stretch>
            <a:fillRect/>
          </a:stretch>
        </p:blipFill>
        <p:spPr>
          <a:xfrm>
            <a:off x="4990450" y="386750"/>
            <a:ext cx="3349776" cy="3349776"/>
          </a:xfrm>
          <a:prstGeom prst="rect">
            <a:avLst/>
          </a:prstGeom>
          <a:noFill/>
          <a:ln>
            <a:noFill/>
          </a:ln>
        </p:spPr>
      </p:pic>
      <p:sp>
        <p:nvSpPr>
          <p:cNvPr id="277" name="Google Shape;277;p52"/>
          <p:cNvSpPr txBox="1"/>
          <p:nvPr>
            <p:ph idx="1" type="body"/>
          </p:nvPr>
        </p:nvSpPr>
        <p:spPr>
          <a:xfrm>
            <a:off x="4167388" y="3857800"/>
            <a:ext cx="49959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DeepMind algorithm far outperformed all previous work - details not published yet</a:t>
            </a:r>
            <a:endParaRPr/>
          </a:p>
          <a:p>
            <a:pPr indent="0" lvl="0" marL="0" rtl="0" algn="ctr">
              <a:spcBef>
                <a:spcPts val="1600"/>
              </a:spcBef>
              <a:spcAft>
                <a:spcPts val="16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Sidenote: Graph convolutional networks (GCNs)</a:t>
            </a:r>
            <a:endParaRPr/>
          </a:p>
        </p:txBody>
      </p:sp>
      <p:sp>
        <p:nvSpPr>
          <p:cNvPr id="283" name="Google Shape;283;p5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Graph </a:t>
            </a:r>
            <a:r>
              <a:rPr i="1" lang="en"/>
              <a:t>G</a:t>
            </a:r>
            <a:r>
              <a:rPr lang="en"/>
              <a:t> with adjacency matrix </a:t>
            </a:r>
            <a:r>
              <a:rPr i="1" lang="en"/>
              <a:t>A</a:t>
            </a:r>
            <a:endParaRPr i="1"/>
          </a:p>
          <a:p>
            <a:pPr indent="0" lvl="0" marL="0" rtl="0" algn="l">
              <a:spcBef>
                <a:spcPts val="1600"/>
              </a:spcBef>
              <a:spcAft>
                <a:spcPts val="0"/>
              </a:spcAft>
              <a:buNone/>
            </a:pPr>
            <a:r>
              <a:t/>
            </a:r>
            <a:endParaRPr i="1"/>
          </a:p>
          <a:p>
            <a:pPr indent="0" lvl="0" marL="0" rtl="0" algn="l">
              <a:spcBef>
                <a:spcPts val="1600"/>
              </a:spcBef>
              <a:spcAft>
                <a:spcPts val="0"/>
              </a:spcAft>
              <a:buNone/>
            </a:pPr>
            <a:r>
              <a:t/>
            </a:r>
            <a:endParaRPr i="1"/>
          </a:p>
          <a:p>
            <a:pPr indent="0" lvl="0" marL="0" rtl="0" algn="l">
              <a:spcBef>
                <a:spcPts val="1600"/>
              </a:spcBef>
              <a:spcAft>
                <a:spcPts val="0"/>
              </a:spcAft>
              <a:buNone/>
            </a:pPr>
            <a:r>
              <a:t/>
            </a:r>
            <a:endParaRPr i="1"/>
          </a:p>
          <a:p>
            <a:pPr indent="0" lvl="0" marL="0" rtl="0" algn="l">
              <a:spcBef>
                <a:spcPts val="1600"/>
              </a:spcBef>
              <a:spcAft>
                <a:spcPts val="0"/>
              </a:spcAft>
              <a:buNone/>
            </a:pPr>
            <a:r>
              <a:t/>
            </a:r>
            <a:endParaRPr i="1"/>
          </a:p>
          <a:p>
            <a:pPr indent="0" lvl="0" marL="0" rtl="0" algn="l">
              <a:spcBef>
                <a:spcPts val="1600"/>
              </a:spcBef>
              <a:spcAft>
                <a:spcPts val="0"/>
              </a:spcAft>
              <a:buNone/>
            </a:pPr>
            <a:r>
              <a:rPr i="1" lang="en"/>
              <a:t>For more info on GCNs:</a:t>
            </a:r>
            <a:endParaRPr i="1"/>
          </a:p>
          <a:p>
            <a:pPr indent="0" lvl="0" marL="0" rtl="0" algn="l">
              <a:spcBef>
                <a:spcPts val="1600"/>
              </a:spcBef>
              <a:spcAft>
                <a:spcPts val="0"/>
              </a:spcAft>
              <a:buNone/>
            </a:pPr>
            <a:r>
              <a:rPr lang="en" u="sng">
                <a:solidFill>
                  <a:schemeClr val="accent5"/>
                </a:solidFill>
                <a:hlinkClick r:id="rId3"/>
              </a:rPr>
              <a:t>https://tkipf.github.io/graph-convolutional-networks/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457200" rtl="0" algn="l">
              <a:spcBef>
                <a:spcPts val="1600"/>
              </a:spcBef>
              <a:spcAft>
                <a:spcPts val="0"/>
              </a:spcAft>
              <a:buNone/>
            </a:pPr>
            <a:r>
              <a:t/>
            </a:r>
            <a:endParaRPr/>
          </a:p>
          <a:p>
            <a:pPr indent="0" lvl="0" marL="0" rtl="0" algn="l">
              <a:spcBef>
                <a:spcPts val="1600"/>
              </a:spcBef>
              <a:spcAft>
                <a:spcPts val="0"/>
              </a:spcAft>
              <a:buNone/>
            </a:pPr>
            <a:r>
              <a:t/>
            </a:r>
            <a:endParaRPr/>
          </a:p>
          <a:p>
            <a:pPr indent="0" lvl="0" marL="457200" rtl="0" algn="l">
              <a:spcBef>
                <a:spcPts val="1600"/>
              </a:spcBef>
              <a:spcAft>
                <a:spcPts val="1600"/>
              </a:spcAft>
              <a:buNone/>
            </a:pPr>
            <a:r>
              <a:t/>
            </a:r>
            <a:endParaRPr/>
          </a:p>
        </p:txBody>
      </p:sp>
      <p:pic>
        <p:nvPicPr>
          <p:cNvPr id="284" name="Google Shape;284;p53"/>
          <p:cNvPicPr preferRelativeResize="0"/>
          <p:nvPr/>
        </p:nvPicPr>
        <p:blipFill>
          <a:blip r:embed="rId4">
            <a:alphaModFix/>
          </a:blip>
          <a:stretch>
            <a:fillRect/>
          </a:stretch>
        </p:blipFill>
        <p:spPr>
          <a:xfrm>
            <a:off x="3075238" y="1751175"/>
            <a:ext cx="2993525" cy="1173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Reminder: your projects are due in less than 2 weeks!</a:t>
            </a:r>
            <a:endParaRPr/>
          </a:p>
        </p:txBody>
      </p:sp>
      <p:sp>
        <p:nvSpPr>
          <p:cNvPr id="118" name="Google Shape;118;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I'd highly recommend having your first working models by the end of the weekend so that you can tune and do the writeup next weekend.</a:t>
            </a:r>
            <a:endParaRPr/>
          </a:p>
          <a:p>
            <a:pPr indent="-342900" lvl="0" marL="457200" rtl="0" algn="l">
              <a:spcBef>
                <a:spcPts val="0"/>
              </a:spcBef>
              <a:spcAft>
                <a:spcPts val="0"/>
              </a:spcAft>
              <a:buSzPts val="1800"/>
              <a:buChar char="●"/>
            </a:pPr>
            <a:r>
              <a:rPr lang="en"/>
              <a:t>Keep in mind that you'll also have Homework 3 to do in parallel.</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Sidenote: Graph convolutional networks (GCNs)</a:t>
            </a:r>
            <a:endParaRPr/>
          </a:p>
        </p:txBody>
      </p:sp>
      <p:sp>
        <p:nvSpPr>
          <p:cNvPr id="290" name="Google Shape;290;p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Graph </a:t>
            </a:r>
            <a:r>
              <a:rPr i="1" lang="en"/>
              <a:t>G</a:t>
            </a:r>
            <a:r>
              <a:rPr lang="en"/>
              <a:t> with adjacency matrix </a:t>
            </a:r>
            <a:r>
              <a:rPr i="1" lang="en"/>
              <a:t>A</a:t>
            </a:r>
            <a:endParaRPr i="1"/>
          </a:p>
          <a:p>
            <a:pPr indent="-342900" lvl="0" marL="457200" rtl="0" algn="l">
              <a:spcBef>
                <a:spcPts val="0"/>
              </a:spcBef>
              <a:spcAft>
                <a:spcPts val="0"/>
              </a:spcAft>
              <a:buSzPts val="1800"/>
              <a:buChar char="●"/>
            </a:pPr>
            <a:r>
              <a:rPr lang="en"/>
              <a:t>Layers </a:t>
            </a:r>
            <a:r>
              <a:rPr b="1" i="1" lang="en"/>
              <a:t>H </a:t>
            </a:r>
            <a:r>
              <a:rPr b="1" baseline="30000" i="1" lang="en"/>
              <a:t>l</a:t>
            </a:r>
            <a:r>
              <a:rPr b="1" lang="en"/>
              <a:t> </a:t>
            </a:r>
            <a:r>
              <a:rPr lang="en"/>
              <a:t>, each dependent on the previous one</a:t>
            </a:r>
            <a:endParaRPr/>
          </a:p>
          <a:p>
            <a:pPr indent="-342900" lvl="0" marL="457200" rtl="0" algn="l">
              <a:spcBef>
                <a:spcPts val="0"/>
              </a:spcBef>
              <a:spcAft>
                <a:spcPts val="0"/>
              </a:spcAft>
              <a:buSzPts val="1800"/>
              <a:buChar char="●"/>
            </a:pPr>
            <a:r>
              <a:rPr lang="en"/>
              <a:t>The layers are matrices not vectors:  num_verts x num_features</a:t>
            </a:r>
            <a:endParaRPr/>
          </a:p>
          <a:p>
            <a:pPr indent="0" lvl="0" marL="0" rtl="0" algn="l">
              <a:spcBef>
                <a:spcPts val="1600"/>
              </a:spcBef>
              <a:spcAft>
                <a:spcPts val="0"/>
              </a:spcAft>
              <a:buNone/>
            </a:pPr>
            <a:r>
              <a:t/>
            </a:r>
            <a:endParaRPr/>
          </a:p>
          <a:p>
            <a:pPr indent="-342900" lvl="0" marL="457200" rtl="0" algn="l">
              <a:spcBef>
                <a:spcPts val="1600"/>
              </a:spcBef>
              <a:spcAft>
                <a:spcPts val="0"/>
              </a:spcAft>
              <a:buSzPts val="1800"/>
              <a:buChar char="●"/>
            </a:pPr>
            <a:r>
              <a:rPr lang="en"/>
              <a:t>What is the analog of normal deep nets?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457200" rtl="0" algn="l">
              <a:spcBef>
                <a:spcPts val="1600"/>
              </a:spcBef>
              <a:spcAft>
                <a:spcPts val="1600"/>
              </a:spcAft>
              <a:buNone/>
            </a:pPr>
            <a:r>
              <a:t/>
            </a:r>
            <a:endParaRPr/>
          </a:p>
        </p:txBody>
      </p:sp>
      <p:pic>
        <p:nvPicPr>
          <p:cNvPr id="291" name="Google Shape;291;p54"/>
          <p:cNvPicPr preferRelativeResize="0"/>
          <p:nvPr/>
        </p:nvPicPr>
        <p:blipFill>
          <a:blip r:embed="rId3">
            <a:alphaModFix/>
          </a:blip>
          <a:stretch>
            <a:fillRect/>
          </a:stretch>
        </p:blipFill>
        <p:spPr>
          <a:xfrm>
            <a:off x="3167225" y="2304963"/>
            <a:ext cx="2527500" cy="533575"/>
          </a:xfrm>
          <a:prstGeom prst="rect">
            <a:avLst/>
          </a:prstGeom>
          <a:noFill/>
          <a:ln>
            <a:noFill/>
          </a:ln>
        </p:spPr>
      </p:pic>
      <p:pic>
        <p:nvPicPr>
          <p:cNvPr id="292" name="Google Shape;292;p54"/>
          <p:cNvPicPr preferRelativeResize="0"/>
          <p:nvPr/>
        </p:nvPicPr>
        <p:blipFill>
          <a:blip r:embed="rId4">
            <a:alphaModFix/>
          </a:blip>
          <a:stretch>
            <a:fillRect/>
          </a:stretch>
        </p:blipFill>
        <p:spPr>
          <a:xfrm>
            <a:off x="2664550" y="3239450"/>
            <a:ext cx="3572615" cy="5727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Sidenote: Graph convolutional networks (GCNs)</a:t>
            </a:r>
            <a:endParaRPr/>
          </a:p>
        </p:txBody>
      </p:sp>
      <p:sp>
        <p:nvSpPr>
          <p:cNvPr id="298" name="Google Shape;298;p5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600"/>
              </a:spcBef>
              <a:spcAft>
                <a:spcPts val="0"/>
              </a:spcAft>
              <a:buSzPts val="1800"/>
              <a:buChar char="●"/>
            </a:pPr>
            <a:r>
              <a:rPr lang="en"/>
              <a:t>But </a:t>
            </a:r>
            <a:r>
              <a:rPr i="1" lang="en"/>
              <a:t>A </a:t>
            </a:r>
            <a:r>
              <a:rPr lang="en"/>
              <a:t>isn’t normalized</a:t>
            </a:r>
            <a:endParaRPr/>
          </a:p>
          <a:p>
            <a:pPr indent="-342900" lvl="0" marL="457200" rtl="0" algn="l">
              <a:spcBef>
                <a:spcPts val="0"/>
              </a:spcBef>
              <a:spcAft>
                <a:spcPts val="0"/>
              </a:spcAft>
              <a:buSzPts val="1800"/>
              <a:buChar char="●"/>
            </a:pPr>
            <a:r>
              <a:rPr lang="en"/>
              <a:t>Think about the eigenvalues - repeated multiplication will blow up one eigvec.</a:t>
            </a:r>
            <a:endParaRPr/>
          </a:p>
          <a:p>
            <a:pPr indent="-342900" lvl="0" marL="457200" rtl="0" algn="l">
              <a:spcBef>
                <a:spcPts val="0"/>
              </a:spcBef>
              <a:spcAft>
                <a:spcPts val="0"/>
              </a:spcAft>
              <a:buSzPts val="1800"/>
              <a:buChar char="●"/>
            </a:pPr>
            <a:r>
              <a:rPr lang="en"/>
              <a:t>Normalize </a:t>
            </a:r>
            <a:r>
              <a:rPr i="1" lang="en"/>
              <a:t>A</a:t>
            </a:r>
            <a:r>
              <a:rPr lang="en"/>
              <a:t>:</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457200" rtl="0" algn="l">
              <a:spcBef>
                <a:spcPts val="1600"/>
              </a:spcBef>
              <a:spcAft>
                <a:spcPts val="1600"/>
              </a:spcAft>
              <a:buNone/>
            </a:pPr>
            <a:r>
              <a:t/>
            </a:r>
            <a:endParaRPr/>
          </a:p>
        </p:txBody>
      </p:sp>
      <p:pic>
        <p:nvPicPr>
          <p:cNvPr id="299" name="Google Shape;299;p55"/>
          <p:cNvPicPr preferRelativeResize="0"/>
          <p:nvPr/>
        </p:nvPicPr>
        <p:blipFill>
          <a:blip r:embed="rId3">
            <a:alphaModFix/>
          </a:blip>
          <a:stretch>
            <a:fillRect/>
          </a:stretch>
        </p:blipFill>
        <p:spPr>
          <a:xfrm>
            <a:off x="2706100" y="1093925"/>
            <a:ext cx="3572615" cy="572700"/>
          </a:xfrm>
          <a:prstGeom prst="rect">
            <a:avLst/>
          </a:prstGeom>
          <a:noFill/>
          <a:ln>
            <a:noFill/>
          </a:ln>
        </p:spPr>
      </p:pic>
      <p:pic>
        <p:nvPicPr>
          <p:cNvPr id="300" name="Google Shape;300;p55"/>
          <p:cNvPicPr preferRelativeResize="0"/>
          <p:nvPr/>
        </p:nvPicPr>
        <p:blipFill>
          <a:blip r:embed="rId4">
            <a:alphaModFix/>
          </a:blip>
          <a:stretch>
            <a:fillRect/>
          </a:stretch>
        </p:blipFill>
        <p:spPr>
          <a:xfrm>
            <a:off x="347763" y="2830675"/>
            <a:ext cx="8484548" cy="15858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Sidenote: Graph convolutional networks (GCNs)</a:t>
            </a:r>
            <a:endParaRPr/>
          </a:p>
        </p:txBody>
      </p:sp>
      <p:sp>
        <p:nvSpPr>
          <p:cNvPr id="306" name="Google Shape;306;p5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600"/>
              </a:spcBef>
              <a:spcAft>
                <a:spcPts val="0"/>
              </a:spcAft>
              <a:buSzPts val="1800"/>
              <a:buChar char="●"/>
            </a:pPr>
            <a:r>
              <a:rPr lang="en"/>
              <a:t>Why “convolution”?</a:t>
            </a:r>
            <a:endParaRPr/>
          </a:p>
          <a:p>
            <a:pPr indent="-342900" lvl="0" marL="457200" rtl="0" algn="l">
              <a:spcBef>
                <a:spcPts val="0"/>
              </a:spcBef>
              <a:spcAft>
                <a:spcPts val="0"/>
              </a:spcAft>
              <a:buSzPts val="1800"/>
              <a:buChar char="●"/>
            </a:pPr>
            <a:r>
              <a:rPr lang="en"/>
              <a:t>Multiplying by </a:t>
            </a:r>
            <a:r>
              <a:rPr i="1" lang="en"/>
              <a:t>A</a:t>
            </a:r>
            <a:r>
              <a:rPr lang="en"/>
              <a:t> is like passing messages to nearby vertices</a:t>
            </a:r>
            <a:endParaRPr/>
          </a:p>
          <a:p>
            <a:pPr indent="-342900" lvl="0" marL="457200" rtl="0" algn="l">
              <a:spcBef>
                <a:spcPts val="0"/>
              </a:spcBef>
              <a:spcAft>
                <a:spcPts val="0"/>
              </a:spcAft>
              <a:buSzPts val="1800"/>
              <a:buChar char="●"/>
            </a:pPr>
            <a:r>
              <a:rPr lang="en"/>
              <a:t>Like “convolving” by a graph.</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457200" rtl="0" algn="l">
              <a:spcBef>
                <a:spcPts val="1600"/>
              </a:spcBef>
              <a:spcAft>
                <a:spcPts val="1600"/>
              </a:spcAft>
              <a:buNone/>
            </a:pPr>
            <a:r>
              <a:t/>
            </a:r>
            <a:endParaRPr/>
          </a:p>
        </p:txBody>
      </p:sp>
      <p:pic>
        <p:nvPicPr>
          <p:cNvPr id="307" name="Google Shape;307;p56"/>
          <p:cNvPicPr preferRelativeResize="0"/>
          <p:nvPr/>
        </p:nvPicPr>
        <p:blipFill>
          <a:blip r:embed="rId3">
            <a:alphaModFix/>
          </a:blip>
          <a:stretch>
            <a:fillRect/>
          </a:stretch>
        </p:blipFill>
        <p:spPr>
          <a:xfrm>
            <a:off x="2706100" y="1093925"/>
            <a:ext cx="3572615" cy="572700"/>
          </a:xfrm>
          <a:prstGeom prst="rect">
            <a:avLst/>
          </a:prstGeom>
          <a:noFill/>
          <a:ln>
            <a:noFill/>
          </a:ln>
        </p:spPr>
      </p:pic>
      <p:pic>
        <p:nvPicPr>
          <p:cNvPr id="308" name="Google Shape;308;p56"/>
          <p:cNvPicPr preferRelativeResize="0"/>
          <p:nvPr/>
        </p:nvPicPr>
        <p:blipFill>
          <a:blip r:embed="rId4">
            <a:alphaModFix/>
          </a:blip>
          <a:stretch>
            <a:fillRect/>
          </a:stretch>
        </p:blipFill>
        <p:spPr>
          <a:xfrm>
            <a:off x="2421500" y="2907425"/>
            <a:ext cx="4300999" cy="21157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DL for climate change</a:t>
            </a:r>
            <a:endParaRPr/>
          </a:p>
        </p:txBody>
      </p:sp>
      <p:sp>
        <p:nvSpPr>
          <p:cNvPr id="314" name="Google Shape;314;p5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Power generation and grids</a:t>
            </a:r>
            <a:endParaRPr sz="1400"/>
          </a:p>
          <a:p>
            <a:pPr indent="-317500" lvl="0" marL="457200" rtl="0" algn="l">
              <a:spcBef>
                <a:spcPts val="0"/>
              </a:spcBef>
              <a:spcAft>
                <a:spcPts val="0"/>
              </a:spcAft>
              <a:buSzPts val="1400"/>
              <a:buChar char="●"/>
            </a:pPr>
            <a:r>
              <a:rPr lang="en" sz="1400"/>
              <a:t>Transportation</a:t>
            </a:r>
            <a:endParaRPr sz="1400"/>
          </a:p>
          <a:p>
            <a:pPr indent="-317500" lvl="0" marL="457200" rtl="0" algn="l">
              <a:spcBef>
                <a:spcPts val="0"/>
              </a:spcBef>
              <a:spcAft>
                <a:spcPts val="0"/>
              </a:spcAft>
              <a:buSzPts val="1400"/>
              <a:buChar char="●"/>
            </a:pPr>
            <a:r>
              <a:rPr lang="en" sz="1400"/>
              <a:t>Smart buildings and cities</a:t>
            </a:r>
            <a:endParaRPr sz="1400"/>
          </a:p>
          <a:p>
            <a:pPr indent="-317500" lvl="0" marL="457200" rtl="0" algn="l">
              <a:spcBef>
                <a:spcPts val="0"/>
              </a:spcBef>
              <a:spcAft>
                <a:spcPts val="0"/>
              </a:spcAft>
              <a:buSzPts val="1400"/>
              <a:buChar char="●"/>
            </a:pPr>
            <a:r>
              <a:rPr lang="en" sz="1400"/>
              <a:t>Industrial optimization</a:t>
            </a:r>
            <a:endParaRPr sz="1400"/>
          </a:p>
          <a:p>
            <a:pPr indent="-317500" lvl="0" marL="457200" rtl="0" algn="l">
              <a:spcBef>
                <a:spcPts val="0"/>
              </a:spcBef>
              <a:spcAft>
                <a:spcPts val="0"/>
              </a:spcAft>
              <a:buSzPts val="1400"/>
              <a:buChar char="●"/>
            </a:pPr>
            <a:r>
              <a:rPr lang="en" sz="1400"/>
              <a:t>Carbon capture and sequestration</a:t>
            </a:r>
            <a:endParaRPr sz="1400"/>
          </a:p>
          <a:p>
            <a:pPr indent="-317500" lvl="0" marL="457200" rtl="0" algn="l">
              <a:spcBef>
                <a:spcPts val="0"/>
              </a:spcBef>
              <a:spcAft>
                <a:spcPts val="0"/>
              </a:spcAft>
              <a:buSzPts val="1400"/>
              <a:buChar char="●"/>
            </a:pPr>
            <a:r>
              <a:rPr lang="en" sz="1400"/>
              <a:t>Agriculture, forestry and other land use</a:t>
            </a:r>
            <a:endParaRPr sz="1400"/>
          </a:p>
          <a:p>
            <a:pPr indent="-317500" lvl="0" marL="457200" rtl="0" algn="l">
              <a:spcBef>
                <a:spcPts val="0"/>
              </a:spcBef>
              <a:spcAft>
                <a:spcPts val="0"/>
              </a:spcAft>
              <a:buSzPts val="1400"/>
              <a:buChar char="●"/>
            </a:pPr>
            <a:r>
              <a:rPr lang="en" sz="1400"/>
              <a:t>Climate modeling</a:t>
            </a:r>
            <a:endParaRPr sz="1400"/>
          </a:p>
          <a:p>
            <a:pPr indent="-317500" lvl="0" marL="457200" rtl="0" algn="l">
              <a:spcBef>
                <a:spcPts val="0"/>
              </a:spcBef>
              <a:spcAft>
                <a:spcPts val="0"/>
              </a:spcAft>
              <a:buSzPts val="1400"/>
              <a:buChar char="●"/>
            </a:pPr>
            <a:r>
              <a:rPr lang="en" sz="1400"/>
              <a:t>Extreme weather events</a:t>
            </a:r>
            <a:endParaRPr sz="1400"/>
          </a:p>
          <a:p>
            <a:pPr indent="-317500" lvl="0" marL="457200" rtl="0" algn="l">
              <a:spcBef>
                <a:spcPts val="0"/>
              </a:spcBef>
              <a:spcAft>
                <a:spcPts val="0"/>
              </a:spcAft>
              <a:buSzPts val="1400"/>
              <a:buChar char="●"/>
            </a:pPr>
            <a:r>
              <a:rPr lang="en" sz="1400"/>
              <a:t>Disaster management and relief</a:t>
            </a:r>
            <a:endParaRPr sz="1400"/>
          </a:p>
          <a:p>
            <a:pPr indent="-317500" lvl="0" marL="457200" rtl="0" algn="l">
              <a:spcBef>
                <a:spcPts val="0"/>
              </a:spcBef>
              <a:spcAft>
                <a:spcPts val="0"/>
              </a:spcAft>
              <a:buSzPts val="1400"/>
              <a:buChar char="●"/>
            </a:pPr>
            <a:r>
              <a:rPr lang="en" sz="1400"/>
              <a:t>Societal adaptation</a:t>
            </a:r>
            <a:endParaRPr sz="1400"/>
          </a:p>
          <a:p>
            <a:pPr indent="-317500" lvl="0" marL="457200" rtl="0" algn="l">
              <a:spcBef>
                <a:spcPts val="0"/>
              </a:spcBef>
              <a:spcAft>
                <a:spcPts val="0"/>
              </a:spcAft>
              <a:buSzPts val="1400"/>
              <a:buChar char="●"/>
            </a:pPr>
            <a:r>
              <a:rPr lang="en" sz="1400"/>
              <a:t>Ecosystems and natural resources</a:t>
            </a:r>
            <a:endParaRPr sz="1400"/>
          </a:p>
          <a:p>
            <a:pPr indent="-317500" lvl="0" marL="457200" rtl="0" algn="l">
              <a:spcBef>
                <a:spcPts val="0"/>
              </a:spcBef>
              <a:spcAft>
                <a:spcPts val="0"/>
              </a:spcAft>
              <a:buSzPts val="1400"/>
              <a:buChar char="●"/>
            </a:pPr>
            <a:r>
              <a:rPr lang="en" sz="1400"/>
              <a:t>Data presentation and management</a:t>
            </a:r>
            <a:endParaRPr sz="1400"/>
          </a:p>
          <a:p>
            <a:pPr indent="-317500" lvl="0" marL="457200" rtl="0" algn="l">
              <a:spcBef>
                <a:spcPts val="0"/>
              </a:spcBef>
              <a:spcAft>
                <a:spcPts val="0"/>
              </a:spcAft>
              <a:buSzPts val="1400"/>
              <a:buChar char="●"/>
            </a:pPr>
            <a:r>
              <a:rPr lang="en" sz="1400"/>
              <a:t>Climate finance</a:t>
            </a:r>
            <a:endParaRPr sz="1400"/>
          </a:p>
          <a:p>
            <a:pPr indent="0" lvl="0" marL="457200" rtl="0" algn="l">
              <a:spcBef>
                <a:spcPts val="1600"/>
              </a:spcBef>
              <a:spcAft>
                <a:spcPts val="1600"/>
              </a:spcAft>
              <a:buNone/>
            </a:pPr>
            <a:r>
              <a:t/>
            </a:r>
            <a:endParaRPr sz="1400"/>
          </a:p>
        </p:txBody>
      </p:sp>
      <p:pic>
        <p:nvPicPr>
          <p:cNvPr id="315" name="Google Shape;315;p57"/>
          <p:cNvPicPr preferRelativeResize="0"/>
          <p:nvPr/>
        </p:nvPicPr>
        <p:blipFill>
          <a:blip r:embed="rId3">
            <a:alphaModFix/>
          </a:blip>
          <a:stretch>
            <a:fillRect/>
          </a:stretch>
        </p:blipFill>
        <p:spPr>
          <a:xfrm>
            <a:off x="6164975" y="321975"/>
            <a:ext cx="2857500" cy="1600200"/>
          </a:xfrm>
          <a:prstGeom prst="rect">
            <a:avLst/>
          </a:prstGeom>
          <a:noFill/>
          <a:ln>
            <a:noFill/>
          </a:ln>
        </p:spPr>
      </p:pic>
      <p:pic>
        <p:nvPicPr>
          <p:cNvPr id="316" name="Google Shape;316;p57"/>
          <p:cNvPicPr preferRelativeResize="0"/>
          <p:nvPr/>
        </p:nvPicPr>
        <p:blipFill>
          <a:blip r:embed="rId4">
            <a:alphaModFix/>
          </a:blip>
          <a:stretch>
            <a:fillRect/>
          </a:stretch>
        </p:blipFill>
        <p:spPr>
          <a:xfrm>
            <a:off x="3955150" y="332125"/>
            <a:ext cx="2068076" cy="2088774"/>
          </a:xfrm>
          <a:prstGeom prst="rect">
            <a:avLst/>
          </a:prstGeom>
          <a:noFill/>
          <a:ln>
            <a:noFill/>
          </a:ln>
        </p:spPr>
      </p:pic>
      <p:pic>
        <p:nvPicPr>
          <p:cNvPr id="317" name="Google Shape;317;p57"/>
          <p:cNvPicPr preferRelativeResize="0"/>
          <p:nvPr/>
        </p:nvPicPr>
        <p:blipFill>
          <a:blip r:embed="rId5">
            <a:alphaModFix/>
          </a:blip>
          <a:stretch>
            <a:fillRect/>
          </a:stretch>
        </p:blipFill>
        <p:spPr>
          <a:xfrm>
            <a:off x="5597575" y="2748650"/>
            <a:ext cx="3234726" cy="21564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for Social Good</a:t>
            </a:r>
            <a:endParaRPr/>
          </a:p>
        </p:txBody>
      </p:sp>
      <p:sp>
        <p:nvSpPr>
          <p:cNvPr id="323" name="Google Shape;323;p5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Movement within the field</a:t>
            </a:r>
            <a:endParaRPr/>
          </a:p>
          <a:p>
            <a:pPr indent="-342900" lvl="0" marL="457200" rtl="0" algn="l">
              <a:spcBef>
                <a:spcPts val="0"/>
              </a:spcBef>
              <a:spcAft>
                <a:spcPts val="0"/>
              </a:spcAft>
              <a:buSzPts val="1800"/>
              <a:buChar char="●"/>
            </a:pPr>
            <a:r>
              <a:rPr lang="en"/>
              <a:t>There are a LOT of applications of AI</a:t>
            </a:r>
            <a:endParaRPr/>
          </a:p>
          <a:p>
            <a:pPr indent="-342900" lvl="0" marL="457200" rtl="0" algn="l">
              <a:spcBef>
                <a:spcPts val="0"/>
              </a:spcBef>
              <a:spcAft>
                <a:spcPts val="0"/>
              </a:spcAft>
              <a:buSzPts val="1800"/>
              <a:buChar char="●"/>
            </a:pPr>
            <a:r>
              <a:rPr lang="en" u="sng">
                <a:solidFill>
                  <a:schemeClr val="hlink"/>
                </a:solidFill>
                <a:hlinkClick r:id="rId3"/>
              </a:rPr>
              <a:t>https://aiforsocialgood.github.io/2018/acceptedpapers.htm</a:t>
            </a:r>
            <a:endParaRPr/>
          </a:p>
          <a:p>
            <a:pPr indent="0" lvl="0" marL="457200" rtl="0" algn="l">
              <a:spcBef>
                <a:spcPts val="1600"/>
              </a:spcBef>
              <a:spcAft>
                <a:spcPts val="160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59"/>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AI safety</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safety</a:t>
            </a:r>
            <a:endParaRPr/>
          </a:p>
        </p:txBody>
      </p:sp>
      <p:sp>
        <p:nvSpPr>
          <p:cNvPr id="334" name="Google Shape;334;p6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Mostly not about killer robots…</a:t>
            </a:r>
            <a:endParaRPr/>
          </a:p>
          <a:p>
            <a:pPr indent="-342900" lvl="0" marL="457200" rtl="0" algn="l">
              <a:spcBef>
                <a:spcPts val="0"/>
              </a:spcBef>
              <a:spcAft>
                <a:spcPts val="0"/>
              </a:spcAft>
              <a:buSzPts val="1800"/>
              <a:buChar char="●"/>
            </a:pPr>
            <a:r>
              <a:rPr lang="en"/>
              <a:t>“Concrete Problems in AI Safety” (Amodei, Olah, et al. 2016)</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mode 1: Negative side effects</a:t>
            </a:r>
            <a:endParaRPr/>
          </a:p>
        </p:txBody>
      </p:sp>
      <p:sp>
        <p:nvSpPr>
          <p:cNvPr id="340" name="Google Shape;340;p6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House-cleaning robot that knocks over everything to clean faster</a:t>
            </a:r>
            <a:endParaRPr/>
          </a:p>
          <a:p>
            <a:pPr indent="0" lvl="0" marL="457200" rtl="0" algn="l">
              <a:spcBef>
                <a:spcPts val="1600"/>
              </a:spcBef>
              <a:spcAft>
                <a:spcPts val="16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6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mode 1: Negative side effects</a:t>
            </a:r>
            <a:endParaRPr/>
          </a:p>
        </p:txBody>
      </p:sp>
      <p:sp>
        <p:nvSpPr>
          <p:cNvPr id="346" name="Google Shape;346;p6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House-cleaning robot that knocks over everything to clean faster</a:t>
            </a:r>
            <a:endParaRPr/>
          </a:p>
          <a:p>
            <a:pPr indent="-342900" lvl="0" marL="457200" rtl="0" algn="l">
              <a:spcBef>
                <a:spcPts val="0"/>
              </a:spcBef>
              <a:spcAft>
                <a:spcPts val="0"/>
              </a:spcAft>
              <a:buSzPts val="1800"/>
              <a:buChar char="●"/>
            </a:pPr>
            <a:r>
              <a:rPr lang="en"/>
              <a:t>Possible fixes:</a:t>
            </a:r>
            <a:endParaRPr/>
          </a:p>
          <a:p>
            <a:pPr indent="-317500" lvl="1" marL="914400" rtl="0" algn="l">
              <a:spcBef>
                <a:spcPts val="0"/>
              </a:spcBef>
              <a:spcAft>
                <a:spcPts val="0"/>
              </a:spcAft>
              <a:buSzPts val="1400"/>
              <a:buChar char="○"/>
            </a:pPr>
            <a:r>
              <a:rPr lang="en"/>
              <a:t>Minimize all changes</a:t>
            </a:r>
            <a:endParaRPr/>
          </a:p>
          <a:p>
            <a:pPr indent="-317500" lvl="1" marL="914400" rtl="0" algn="l">
              <a:spcBef>
                <a:spcPts val="0"/>
              </a:spcBef>
              <a:spcAft>
                <a:spcPts val="0"/>
              </a:spcAft>
              <a:buSzPts val="1400"/>
              <a:buChar char="○"/>
            </a:pPr>
            <a:r>
              <a:rPr lang="en"/>
              <a:t>Minimize irreversible changes</a:t>
            </a:r>
            <a:endParaRPr/>
          </a:p>
          <a:p>
            <a:pPr indent="-317500" lvl="1" marL="914400" rtl="0" algn="l">
              <a:spcBef>
                <a:spcPts val="0"/>
              </a:spcBef>
              <a:spcAft>
                <a:spcPts val="0"/>
              </a:spcAft>
              <a:buSzPts val="1400"/>
              <a:buChar char="○"/>
            </a:pPr>
            <a:r>
              <a:rPr lang="en"/>
              <a:t>Define what are bad changes</a:t>
            </a:r>
            <a:endParaRPr/>
          </a:p>
          <a:p>
            <a:pPr indent="-317500" lvl="1" marL="914400" rtl="0" algn="l">
              <a:spcBef>
                <a:spcPts val="0"/>
              </a:spcBef>
              <a:spcAft>
                <a:spcPts val="0"/>
              </a:spcAft>
              <a:buSzPts val="1400"/>
              <a:buChar char="○"/>
            </a:pPr>
            <a:r>
              <a:rPr lang="en"/>
              <a:t>Lea</a:t>
            </a:r>
            <a:r>
              <a:rPr lang="en"/>
              <a:t>rn what are bad changes (transfer learning)</a:t>
            </a:r>
            <a:endParaRPr/>
          </a:p>
          <a:p>
            <a:pPr indent="-317500" lvl="1" marL="914400" rtl="0" algn="l">
              <a:spcBef>
                <a:spcPts val="0"/>
              </a:spcBef>
              <a:spcAft>
                <a:spcPts val="0"/>
              </a:spcAft>
              <a:buSzPts val="1400"/>
              <a:buChar char="○"/>
            </a:pPr>
            <a:r>
              <a:rPr lang="en"/>
              <a:t>Human feedback</a:t>
            </a:r>
            <a:endParaRPr/>
          </a:p>
          <a:p>
            <a:pPr indent="0" lvl="0" marL="457200" rtl="0" algn="l">
              <a:spcBef>
                <a:spcPts val="1600"/>
              </a:spcBef>
              <a:spcAft>
                <a:spcPts val="160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mode 2: Reward hacking</a:t>
            </a:r>
            <a:endParaRPr/>
          </a:p>
        </p:txBody>
      </p:sp>
      <p:sp>
        <p:nvSpPr>
          <p:cNvPr id="352" name="Google Shape;352;p6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Goodhart’s law: </a:t>
            </a:r>
            <a:r>
              <a:rPr lang="en"/>
              <a:t>"When a measure becomes a target, it ceases to be a good measure."</a:t>
            </a:r>
            <a:endParaRPr/>
          </a:p>
          <a:p>
            <a:pPr indent="-342900" lvl="0" marL="457200" rtl="0" algn="l">
              <a:spcBef>
                <a:spcPts val="0"/>
              </a:spcBef>
              <a:spcAft>
                <a:spcPts val="0"/>
              </a:spcAft>
              <a:buSzPts val="1800"/>
              <a:buChar char="●"/>
            </a:pPr>
            <a:r>
              <a:rPr lang="en"/>
              <a:t>E.g. a tic-tac-toe AI that learned to encode moves in a very convoluted way…</a:t>
            </a:r>
            <a:endParaRPr/>
          </a:p>
          <a:p>
            <a:pPr indent="-342900" lvl="0" marL="457200" rtl="0" algn="l">
              <a:spcBef>
                <a:spcPts val="0"/>
              </a:spcBef>
              <a:spcAft>
                <a:spcPts val="0"/>
              </a:spcAft>
              <a:buSzPts val="1800"/>
              <a:buChar char="●"/>
            </a:pPr>
            <a:r>
              <a:rPr lang="en"/>
              <a:t>Or creating more mess just to clean it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8"/>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Survey of deep learning applications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mode 2: Reward hacking</a:t>
            </a:r>
            <a:endParaRPr/>
          </a:p>
        </p:txBody>
      </p:sp>
      <p:sp>
        <p:nvSpPr>
          <p:cNvPr id="358" name="Google Shape;358;p6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Goodhart’s law: "When a measure becomes a target, it ceases to be a good measure."</a:t>
            </a:r>
            <a:endParaRPr/>
          </a:p>
          <a:p>
            <a:pPr indent="-342900" lvl="0" marL="457200" rtl="0" algn="l">
              <a:spcBef>
                <a:spcPts val="0"/>
              </a:spcBef>
              <a:spcAft>
                <a:spcPts val="0"/>
              </a:spcAft>
              <a:buSzPts val="1800"/>
              <a:buChar char="●"/>
            </a:pPr>
            <a:r>
              <a:rPr lang="en"/>
              <a:t>E.g. a tic-tac-toe AI that learned to encode moves in a very convoluted way…</a:t>
            </a:r>
            <a:endParaRPr/>
          </a:p>
          <a:p>
            <a:pPr indent="-342900" lvl="0" marL="457200" rtl="0" algn="l">
              <a:spcBef>
                <a:spcPts val="0"/>
              </a:spcBef>
              <a:spcAft>
                <a:spcPts val="0"/>
              </a:spcAft>
              <a:buSzPts val="1800"/>
              <a:buChar char="●"/>
            </a:pPr>
            <a:r>
              <a:rPr lang="en"/>
              <a:t>Or creating more mess just to clean it</a:t>
            </a:r>
            <a:endParaRPr/>
          </a:p>
          <a:p>
            <a:pPr indent="-342900" lvl="0" marL="457200" rtl="0" algn="l">
              <a:spcBef>
                <a:spcPts val="0"/>
              </a:spcBef>
              <a:spcAft>
                <a:spcPts val="0"/>
              </a:spcAft>
              <a:buSzPts val="1800"/>
              <a:buChar char="●"/>
            </a:pPr>
            <a:r>
              <a:rPr lang="en"/>
              <a:t>Possible fixes:</a:t>
            </a:r>
            <a:endParaRPr/>
          </a:p>
          <a:p>
            <a:pPr indent="-317500" lvl="1" marL="914400" rtl="0" algn="l">
              <a:spcBef>
                <a:spcPts val="0"/>
              </a:spcBef>
              <a:spcAft>
                <a:spcPts val="0"/>
              </a:spcAft>
              <a:buSzPts val="1400"/>
              <a:buChar char="○"/>
            </a:pPr>
            <a:r>
              <a:rPr lang="en"/>
              <a:t>Guessing where it could cheat in advance</a:t>
            </a:r>
            <a:endParaRPr/>
          </a:p>
          <a:p>
            <a:pPr indent="-317500" lvl="1" marL="914400" rtl="0" algn="l">
              <a:spcBef>
                <a:spcPts val="0"/>
              </a:spcBef>
              <a:spcAft>
                <a:spcPts val="0"/>
              </a:spcAft>
              <a:buSzPts val="1400"/>
              <a:buChar char="○"/>
            </a:pPr>
            <a:r>
              <a:rPr lang="en"/>
              <a:t>Start with supervised learning not RL</a:t>
            </a:r>
            <a:endParaRPr/>
          </a:p>
          <a:p>
            <a:pPr indent="-317500" lvl="1" marL="914400" rtl="0" algn="l">
              <a:spcBef>
                <a:spcPts val="0"/>
              </a:spcBef>
              <a:spcAft>
                <a:spcPts val="0"/>
              </a:spcAft>
              <a:buSzPts val="1400"/>
              <a:buChar char="○"/>
            </a:pPr>
            <a:r>
              <a:rPr lang="en"/>
              <a:t>Multiple rewards</a:t>
            </a:r>
            <a:endParaRPr/>
          </a:p>
          <a:p>
            <a:pPr indent="-317500" lvl="1" marL="914400" rtl="0" algn="l">
              <a:spcBef>
                <a:spcPts val="0"/>
              </a:spcBef>
              <a:spcAft>
                <a:spcPts val="0"/>
              </a:spcAft>
              <a:buSzPts val="1400"/>
              <a:buChar char="○"/>
            </a:pPr>
            <a:r>
              <a:rPr lang="en"/>
              <a:t>Adversarial reward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mode 3: Safe exploration</a:t>
            </a:r>
            <a:endParaRPr/>
          </a:p>
        </p:txBody>
      </p:sp>
      <p:sp>
        <p:nvSpPr>
          <p:cNvPr id="364" name="Google Shape;364;p6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E.g. self-driving cars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mode 3: Safe exploration</a:t>
            </a:r>
            <a:endParaRPr/>
          </a:p>
        </p:txBody>
      </p:sp>
      <p:sp>
        <p:nvSpPr>
          <p:cNvPr id="370" name="Google Shape;370;p6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E.g. self-driving cars</a:t>
            </a:r>
            <a:endParaRPr/>
          </a:p>
          <a:p>
            <a:pPr indent="-342900" lvl="0" marL="457200" rtl="0" algn="l">
              <a:spcBef>
                <a:spcPts val="0"/>
              </a:spcBef>
              <a:spcAft>
                <a:spcPts val="0"/>
              </a:spcAft>
              <a:buSzPts val="1800"/>
              <a:buChar char="●"/>
            </a:pPr>
            <a:r>
              <a:rPr lang="en"/>
              <a:t>Possible fixes:</a:t>
            </a:r>
            <a:endParaRPr/>
          </a:p>
          <a:p>
            <a:pPr indent="-317500" lvl="1" marL="914400" rtl="0" algn="l">
              <a:spcBef>
                <a:spcPts val="0"/>
              </a:spcBef>
              <a:spcAft>
                <a:spcPts val="0"/>
              </a:spcAft>
              <a:buSzPts val="1400"/>
              <a:buChar char="○"/>
            </a:pPr>
            <a:r>
              <a:rPr lang="en"/>
              <a:t>Supervised learning</a:t>
            </a:r>
            <a:endParaRPr/>
          </a:p>
          <a:p>
            <a:pPr indent="-317500" lvl="1" marL="914400" rtl="0" algn="l">
              <a:spcBef>
                <a:spcPts val="0"/>
              </a:spcBef>
              <a:spcAft>
                <a:spcPts val="0"/>
              </a:spcAft>
              <a:buSzPts val="1400"/>
              <a:buChar char="○"/>
            </a:pPr>
            <a:r>
              <a:rPr lang="en"/>
              <a:t>Simulation</a:t>
            </a:r>
            <a:endParaRPr/>
          </a:p>
          <a:p>
            <a:pPr indent="-317500" lvl="1" marL="914400" rtl="0" algn="l">
              <a:spcBef>
                <a:spcPts val="0"/>
              </a:spcBef>
              <a:spcAft>
                <a:spcPts val="0"/>
              </a:spcAft>
              <a:buSzPts val="1400"/>
              <a:buChar char="○"/>
            </a:pPr>
            <a:r>
              <a:rPr lang="en"/>
              <a:t>Human oversight</a:t>
            </a:r>
            <a:endParaRPr/>
          </a:p>
          <a:p>
            <a:pPr indent="-317500" lvl="1" marL="914400" rtl="0" algn="l">
              <a:spcBef>
                <a:spcPts val="0"/>
              </a:spcBef>
              <a:spcAft>
                <a:spcPts val="0"/>
              </a:spcAft>
              <a:buSzPts val="1400"/>
              <a:buChar char="○"/>
            </a:pPr>
            <a:r>
              <a:rPr lang="en"/>
              <a:t>Bounded exploration</a:t>
            </a:r>
            <a:endParaRPr/>
          </a:p>
          <a:p>
            <a:pPr indent="-317500" lvl="1" marL="914400" rtl="0" algn="l">
              <a:spcBef>
                <a:spcPts val="0"/>
              </a:spcBef>
              <a:spcAft>
                <a:spcPts val="0"/>
              </a:spcAft>
              <a:buSzPts val="1400"/>
              <a:buChar char="○"/>
            </a:pPr>
            <a:r>
              <a:rPr lang="en"/>
              <a:t>Risk-sensitive rewards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mode 4: Distributional changes</a:t>
            </a:r>
            <a:endParaRPr/>
          </a:p>
        </p:txBody>
      </p:sp>
      <p:sp>
        <p:nvSpPr>
          <p:cNvPr id="376" name="Google Shape;376;p6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E.g. self-driving in snow - or if a kangaroo crosses the road</a:t>
            </a:r>
            <a:endParaRPr/>
          </a:p>
          <a:p>
            <a:pPr indent="-342900" lvl="0" marL="457200" rtl="0" algn="l">
              <a:spcBef>
                <a:spcPts val="0"/>
              </a:spcBef>
              <a:spcAft>
                <a:spcPts val="0"/>
              </a:spcAft>
              <a:buSzPts val="1800"/>
              <a:buChar char="●"/>
            </a:pPr>
            <a:r>
              <a:rPr lang="en"/>
              <a:t>Also bias, e.g. when image-recognition databases are all of white people</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6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mode 4: Distributional changes</a:t>
            </a:r>
            <a:endParaRPr/>
          </a:p>
        </p:txBody>
      </p:sp>
      <p:sp>
        <p:nvSpPr>
          <p:cNvPr id="382" name="Google Shape;382;p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E.g. self-driving in snow - or if a kangaroo crosses the road</a:t>
            </a:r>
            <a:endParaRPr/>
          </a:p>
          <a:p>
            <a:pPr indent="-342900" lvl="0" marL="457200" rtl="0" algn="l">
              <a:spcBef>
                <a:spcPts val="0"/>
              </a:spcBef>
              <a:spcAft>
                <a:spcPts val="0"/>
              </a:spcAft>
              <a:buSzPts val="1800"/>
              <a:buChar char="●"/>
            </a:pPr>
            <a:r>
              <a:rPr lang="en"/>
              <a:t>Also a problem e.g. when image-recognition databases are all of white people</a:t>
            </a:r>
            <a:endParaRPr/>
          </a:p>
          <a:p>
            <a:pPr indent="-342900" lvl="0" marL="457200" rtl="0" algn="l">
              <a:spcBef>
                <a:spcPts val="0"/>
              </a:spcBef>
              <a:spcAft>
                <a:spcPts val="0"/>
              </a:spcAft>
              <a:buSzPts val="1800"/>
              <a:buChar char="●"/>
            </a:pPr>
            <a:r>
              <a:rPr lang="en"/>
              <a:t>Possible fixes:</a:t>
            </a:r>
            <a:endParaRPr/>
          </a:p>
          <a:p>
            <a:pPr indent="-317500" lvl="1" marL="914400" rtl="0" algn="l">
              <a:spcBef>
                <a:spcPts val="0"/>
              </a:spcBef>
              <a:spcAft>
                <a:spcPts val="0"/>
              </a:spcAft>
              <a:buSzPts val="1400"/>
              <a:buChar char="○"/>
            </a:pPr>
            <a:r>
              <a:rPr lang="en"/>
              <a:t>Better training data</a:t>
            </a:r>
            <a:endParaRPr/>
          </a:p>
          <a:p>
            <a:pPr indent="-317500" lvl="1" marL="914400" rtl="0" algn="l">
              <a:spcBef>
                <a:spcPts val="0"/>
              </a:spcBef>
              <a:spcAft>
                <a:spcPts val="0"/>
              </a:spcAft>
              <a:buSzPts val="1400"/>
              <a:buChar char="○"/>
            </a:pPr>
            <a:r>
              <a:rPr lang="en"/>
              <a:t>Importance weighting - less common training data more important</a:t>
            </a:r>
            <a:endParaRPr/>
          </a:p>
          <a:p>
            <a:pPr indent="-317500" lvl="1" marL="914400" rtl="0" algn="l">
              <a:spcBef>
                <a:spcPts val="0"/>
              </a:spcBef>
              <a:spcAft>
                <a:spcPts val="0"/>
              </a:spcAft>
              <a:buSzPts val="1400"/>
              <a:buChar char="○"/>
            </a:pPr>
            <a:r>
              <a:rPr lang="en"/>
              <a:t>Recognize when out-of-distribution at test time</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sp>
        <p:nvSpPr>
          <p:cNvPr id="387" name="Google Shape;387;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AGI</a:t>
            </a:r>
            <a:endParaRPr/>
          </a:p>
        </p:txBody>
      </p:sp>
      <p:sp>
        <p:nvSpPr>
          <p:cNvPr id="388" name="Google Shape;388;p6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Artificial general intelligence</a:t>
            </a:r>
            <a:endParaRPr/>
          </a:p>
          <a:p>
            <a:pPr indent="-342900" lvl="0" marL="457200" rtl="0" algn="l">
              <a:spcBef>
                <a:spcPts val="0"/>
              </a:spcBef>
              <a:spcAft>
                <a:spcPts val="0"/>
              </a:spcAft>
              <a:buSzPts val="1800"/>
              <a:buChar char="●"/>
            </a:pPr>
            <a:r>
              <a:rPr lang="en"/>
              <a:t>Intelligence surpassing that of a human on all tasks</a:t>
            </a:r>
            <a:endParaRPr/>
          </a:p>
          <a:p>
            <a:pPr indent="-342900" lvl="0" marL="457200" rtl="0" algn="l">
              <a:spcBef>
                <a:spcPts val="0"/>
              </a:spcBef>
              <a:spcAft>
                <a:spcPts val="0"/>
              </a:spcAft>
              <a:buSzPts val="1800"/>
              <a:buChar char="●"/>
            </a:pPr>
            <a:r>
              <a:rPr lang="en"/>
              <a:t>Aka “the singularity”</a:t>
            </a:r>
            <a:endParaRPr/>
          </a:p>
          <a:p>
            <a:pPr indent="-342900" lvl="0" marL="457200" rtl="0" algn="l">
              <a:spcBef>
                <a:spcPts val="0"/>
              </a:spcBef>
              <a:spcAft>
                <a:spcPts val="0"/>
              </a:spcAft>
              <a:buSzPts val="1800"/>
              <a:buChar char="●"/>
            </a:pPr>
            <a:r>
              <a:rPr lang="en"/>
              <a:t>Goal of DeepMind, OpenAI</a:t>
            </a:r>
            <a:endParaRPr/>
          </a:p>
          <a:p>
            <a:pPr indent="-342900" lvl="0" marL="457200" rtl="0" algn="l">
              <a:spcBef>
                <a:spcPts val="0"/>
              </a:spcBef>
              <a:spcAft>
                <a:spcPts val="0"/>
              </a:spcAft>
              <a:buSzPts val="1800"/>
              <a:buChar char="●"/>
            </a:pPr>
            <a:r>
              <a:rPr lang="en"/>
              <a:t>Most DL experts think possible, not imminent</a:t>
            </a:r>
            <a:endParaRPr/>
          </a:p>
          <a:p>
            <a:pPr indent="0" lvl="0" marL="0" rtl="0" algn="l">
              <a:spcBef>
                <a:spcPts val="1600"/>
              </a:spcBef>
              <a:spcAft>
                <a:spcPts val="0"/>
              </a:spcAft>
              <a:buNone/>
            </a:pPr>
            <a:r>
              <a:t/>
            </a:r>
            <a:endParaRPr/>
          </a:p>
          <a:p>
            <a:pPr indent="-342900" lvl="0" marL="457200" rtl="0" algn="l">
              <a:spcBef>
                <a:spcPts val="1600"/>
              </a:spcBef>
              <a:spcAft>
                <a:spcPts val="0"/>
              </a:spcAft>
              <a:buSzPts val="1800"/>
              <a:buChar char="●"/>
            </a:pPr>
            <a:r>
              <a:rPr lang="en"/>
              <a:t>Was previously linked to problems like chess, image recognition</a:t>
            </a:r>
            <a:endParaRPr/>
          </a:p>
          <a:p>
            <a:pPr indent="-342900" lvl="0" marL="457200" rtl="0" algn="l">
              <a:spcBef>
                <a:spcPts val="0"/>
              </a:spcBef>
              <a:spcAft>
                <a:spcPts val="0"/>
              </a:spcAft>
              <a:buSzPts val="1800"/>
              <a:buChar char="●"/>
            </a:pPr>
            <a:r>
              <a:rPr lang="en"/>
              <a:t>We now know this problem is really, really hard</a:t>
            </a:r>
            <a:endParaRPr/>
          </a:p>
          <a:p>
            <a:pPr indent="-342900" lvl="0" marL="457200" rtl="0" algn="l">
              <a:spcBef>
                <a:spcPts val="0"/>
              </a:spcBef>
              <a:spcAft>
                <a:spcPts val="0"/>
              </a:spcAft>
              <a:buSzPts val="1800"/>
              <a:buChar char="●"/>
            </a:pPr>
            <a:r>
              <a:rPr lang="en"/>
              <a:t>Probably</a:t>
            </a:r>
            <a:endParaRPr/>
          </a:p>
          <a:p>
            <a:pPr indent="-342900" lvl="0" marL="457200" rtl="0" algn="l">
              <a:spcBef>
                <a:spcPts val="0"/>
              </a:spcBef>
              <a:spcAft>
                <a:spcPts val="0"/>
              </a:spcAft>
              <a:buSzPts val="1800"/>
              <a:buChar char="●"/>
            </a:pPr>
            <a:r>
              <a:rPr lang="en"/>
              <a:t>Maybe just need lots more data and a big LSTM… :)</a:t>
            </a:r>
            <a:endParaRPr/>
          </a:p>
          <a:p>
            <a:pPr indent="0" lvl="0" marL="457200" rtl="0" algn="l">
              <a:spcBef>
                <a:spcPts val="1600"/>
              </a:spcBef>
              <a:spcAft>
                <a:spcPts val="160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2" name="Shape 392"/>
        <p:cNvGrpSpPr/>
        <p:nvPr/>
      </p:nvGrpSpPr>
      <p:grpSpPr>
        <a:xfrm>
          <a:off x="0" y="0"/>
          <a:ext cx="0" cy="0"/>
          <a:chOff x="0" y="0"/>
          <a:chExt cx="0" cy="0"/>
        </a:xfrm>
      </p:grpSpPr>
      <p:sp>
        <p:nvSpPr>
          <p:cNvPr id="393" name="Google Shape;393;p7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AGI is confusing</a:t>
            </a:r>
            <a:endParaRPr/>
          </a:p>
        </p:txBody>
      </p:sp>
      <p:sp>
        <p:nvSpPr>
          <p:cNvPr id="394" name="Google Shape;394;p7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If it happened, could change everything</a:t>
            </a:r>
            <a:endParaRPr/>
          </a:p>
          <a:p>
            <a:pPr indent="-342900" lvl="0" marL="457200" rtl="0" algn="l">
              <a:spcBef>
                <a:spcPts val="0"/>
              </a:spcBef>
              <a:spcAft>
                <a:spcPts val="0"/>
              </a:spcAft>
              <a:buSzPts val="1800"/>
              <a:buChar char="●"/>
            </a:pPr>
            <a:r>
              <a:rPr lang="en"/>
              <a:t>Intelligence would be capable of advancing itself ever faster (by definition of AGI)</a:t>
            </a:r>
            <a:endParaRPr/>
          </a:p>
          <a:p>
            <a:pPr indent="-342900" lvl="0" marL="457200" rtl="0" algn="l">
              <a:spcBef>
                <a:spcPts val="0"/>
              </a:spcBef>
              <a:spcAft>
                <a:spcPts val="0"/>
              </a:spcAft>
              <a:buSzPts val="1800"/>
              <a:buChar char="●"/>
            </a:pPr>
            <a:r>
              <a:rPr lang="en"/>
              <a:t>Would we be able to define its objectives?</a:t>
            </a:r>
            <a:endParaRPr/>
          </a:p>
          <a:p>
            <a:pPr indent="-317500" lvl="1" marL="914400" rtl="0" algn="l">
              <a:spcBef>
                <a:spcPts val="0"/>
              </a:spcBef>
              <a:spcAft>
                <a:spcPts val="0"/>
              </a:spcAft>
              <a:buSzPts val="1400"/>
              <a:buChar char="○"/>
            </a:pPr>
            <a:r>
              <a:rPr lang="en"/>
              <a:t>If we gave it contradictory objectives by accident, what would happen?</a:t>
            </a:r>
            <a:endParaRPr/>
          </a:p>
          <a:p>
            <a:pPr indent="-342900" lvl="0" marL="457200" rtl="0" algn="l">
              <a:spcBef>
                <a:spcPts val="0"/>
              </a:spcBef>
              <a:spcAft>
                <a:spcPts val="0"/>
              </a:spcAft>
              <a:buSzPts val="1800"/>
              <a:buChar char="●"/>
            </a:pPr>
            <a:r>
              <a:rPr lang="en"/>
              <a:t>Could it be “contained”?  Would it need to be?</a:t>
            </a:r>
            <a:endParaRPr/>
          </a:p>
          <a:p>
            <a:pPr indent="-342900" lvl="0" marL="457200" rtl="0" algn="l">
              <a:spcBef>
                <a:spcPts val="0"/>
              </a:spcBef>
              <a:spcAft>
                <a:spcPts val="0"/>
              </a:spcAft>
              <a:buSzPts val="1800"/>
              <a:buChar char="●"/>
            </a:pPr>
            <a:r>
              <a:rPr lang="en"/>
              <a:t>Would it end up destroying humanity, helping humanity, or neither?</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98" name="Shape 398"/>
        <p:cNvGrpSpPr/>
        <p:nvPr/>
      </p:nvGrpSpPr>
      <p:grpSpPr>
        <a:xfrm>
          <a:off x="0" y="0"/>
          <a:ext cx="0" cy="0"/>
          <a:chOff x="0" y="0"/>
          <a:chExt cx="0" cy="0"/>
        </a:xfrm>
      </p:grpSpPr>
      <p:sp>
        <p:nvSpPr>
          <p:cNvPr id="399" name="Google Shape;399;p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 word</a:t>
            </a:r>
            <a:endParaRPr/>
          </a:p>
        </p:txBody>
      </p:sp>
      <p:sp>
        <p:nvSpPr>
          <p:cNvPr id="400" name="Google Shape;400;p7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If we made AGI, would it be conscious?</a:t>
            </a:r>
            <a:endParaRPr/>
          </a:p>
          <a:p>
            <a:pPr indent="-342900" lvl="0" marL="457200" rtl="0" algn="l">
              <a:spcBef>
                <a:spcPts val="0"/>
              </a:spcBef>
              <a:spcAft>
                <a:spcPts val="0"/>
              </a:spcAft>
              <a:buSzPts val="1800"/>
              <a:buChar char="●"/>
            </a:pPr>
            <a:r>
              <a:rPr lang="en"/>
              <a:t>Is “consciousness” a thing?  Does it even matter?</a:t>
            </a:r>
            <a:endParaRPr/>
          </a:p>
          <a:p>
            <a:pPr indent="0" lvl="0" marL="457200" rtl="0" algn="l">
              <a:spcBef>
                <a:spcPts val="1600"/>
              </a:spcBef>
              <a:spcAft>
                <a:spcPts val="160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04" name="Shape 404"/>
        <p:cNvGrpSpPr/>
        <p:nvPr/>
      </p:nvGrpSpPr>
      <p:grpSpPr>
        <a:xfrm>
          <a:off x="0" y="0"/>
          <a:ext cx="0" cy="0"/>
          <a:chOff x="0" y="0"/>
          <a:chExt cx="0" cy="0"/>
        </a:xfrm>
      </p:grpSpPr>
      <p:sp>
        <p:nvSpPr>
          <p:cNvPr id="405" name="Google Shape;405;p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Integrated information</a:t>
            </a:r>
            <a:endParaRPr/>
          </a:p>
        </p:txBody>
      </p:sp>
      <p:sp>
        <p:nvSpPr>
          <p:cNvPr id="406" name="Google Shape;406;p7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Dissent by Scott Aaronson: “the fact that Integrated Information Theory is wrong—demonstrably wrong, for reasons that go to its core—puts it in something like the top 2% of all mathematical theories of consciousness ever proposed.  Almost all competing theories of consciousness, it seems to me, have been so vague, fluffy, and malleable that they can only aspire to wrongness.”</a:t>
            </a:r>
            <a:endParaRPr/>
          </a:p>
          <a:p>
            <a:pPr indent="0" lvl="0" marL="457200" rtl="0" algn="l">
              <a:spcBef>
                <a:spcPts val="1600"/>
              </a:spcBef>
              <a:spcAft>
                <a:spcPts val="160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10" name="Shape 410"/>
        <p:cNvGrpSpPr/>
        <p:nvPr/>
      </p:nvGrpSpPr>
      <p:grpSpPr>
        <a:xfrm>
          <a:off x="0" y="0"/>
          <a:ext cx="0" cy="0"/>
          <a:chOff x="0" y="0"/>
          <a:chExt cx="0" cy="0"/>
        </a:xfrm>
      </p:grpSpPr>
      <p:sp>
        <p:nvSpPr>
          <p:cNvPr id="411" name="Google Shape;411;p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consciousness prior”</a:t>
            </a:r>
            <a:endParaRPr/>
          </a:p>
        </p:txBody>
      </p:sp>
      <p:sp>
        <p:nvSpPr>
          <p:cNvPr id="412" name="Google Shape;412;p7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t/>
            </a:r>
            <a:endParaRPr/>
          </a:p>
          <a:p>
            <a:pPr indent="0" lvl="0" marL="45720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deep learning?</a:t>
            </a:r>
            <a:endParaRPr/>
          </a:p>
        </p:txBody>
      </p:sp>
      <p:pic>
        <p:nvPicPr>
          <p:cNvPr id="129" name="Google Shape;129;p29"/>
          <p:cNvPicPr preferRelativeResize="0"/>
          <p:nvPr/>
        </p:nvPicPr>
        <p:blipFill>
          <a:blip r:embed="rId3">
            <a:alphaModFix/>
          </a:blip>
          <a:stretch>
            <a:fillRect/>
          </a:stretch>
        </p:blipFill>
        <p:spPr>
          <a:xfrm>
            <a:off x="1175575" y="1093925"/>
            <a:ext cx="6792844" cy="3820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deep learning?</a:t>
            </a:r>
            <a:endParaRPr/>
          </a:p>
        </p:txBody>
      </p:sp>
      <p:pic>
        <p:nvPicPr>
          <p:cNvPr id="135" name="Google Shape;135;p30"/>
          <p:cNvPicPr preferRelativeResize="0"/>
          <p:nvPr/>
        </p:nvPicPr>
        <p:blipFill>
          <a:blip r:embed="rId3">
            <a:alphaModFix/>
          </a:blip>
          <a:stretch>
            <a:fillRect/>
          </a:stretch>
        </p:blipFill>
        <p:spPr>
          <a:xfrm>
            <a:off x="1706263" y="1162350"/>
            <a:ext cx="5731464" cy="38209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deep learning?</a:t>
            </a:r>
            <a:endParaRPr/>
          </a:p>
        </p:txBody>
      </p:sp>
      <p:pic>
        <p:nvPicPr>
          <p:cNvPr id="141" name="Google Shape;141;p31"/>
          <p:cNvPicPr preferRelativeResize="0"/>
          <p:nvPr/>
        </p:nvPicPr>
        <p:blipFill>
          <a:blip r:embed="rId3">
            <a:alphaModFix/>
          </a:blip>
          <a:stretch>
            <a:fillRect/>
          </a:stretch>
        </p:blipFill>
        <p:spPr>
          <a:xfrm>
            <a:off x="3060575" y="1149725"/>
            <a:ext cx="3022861" cy="38209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deep learning?</a:t>
            </a:r>
            <a:endParaRPr/>
          </a:p>
        </p:txBody>
      </p:sp>
      <p:pic>
        <p:nvPicPr>
          <p:cNvPr id="147" name="Google Shape;147;p32"/>
          <p:cNvPicPr preferRelativeResize="0"/>
          <p:nvPr/>
        </p:nvPicPr>
        <p:blipFill>
          <a:blip r:embed="rId3">
            <a:alphaModFix/>
          </a:blip>
          <a:stretch>
            <a:fillRect/>
          </a:stretch>
        </p:blipFill>
        <p:spPr>
          <a:xfrm>
            <a:off x="2232450" y="1557950"/>
            <a:ext cx="4679100" cy="2452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deep learning?</a:t>
            </a:r>
            <a:endParaRPr/>
          </a:p>
        </p:txBody>
      </p:sp>
      <p:pic>
        <p:nvPicPr>
          <p:cNvPr id="153" name="Google Shape;153;p33"/>
          <p:cNvPicPr preferRelativeResize="0"/>
          <p:nvPr/>
        </p:nvPicPr>
        <p:blipFill>
          <a:blip r:embed="rId3">
            <a:alphaModFix/>
          </a:blip>
          <a:stretch>
            <a:fillRect/>
          </a:stretch>
        </p:blipFill>
        <p:spPr>
          <a:xfrm>
            <a:off x="3213425" y="1098675"/>
            <a:ext cx="2717138"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